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2" r:id="rId7"/>
    <p:sldId id="26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60"/>
  </p:normalViewPr>
  <p:slideViewPr>
    <p:cSldViewPr snapToGrid="0">
      <p:cViewPr varScale="1">
        <p:scale>
          <a:sx n="123" d="100"/>
          <a:sy n="123" d="100"/>
        </p:scale>
        <p:origin x="216" y="2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https://sensescot-my.sharepoint.com/personal/sarahwaterson_sensescotland_org_uk/Documents/Desktop/Improvement%20Work/TBL%20Project/activity_log_Draft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sensescot-my.sharepoint.com/personal/sarahwaterson_sensescotland_org_uk/Documents/Desktop/Improvement%20Work/TBL%20Project/activity_log_Draft1.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12123008657067037"/>
          <c:y val="0.1187172308764315"/>
          <c:w val="0.72287852563321231"/>
          <c:h val="0.77725704652506367"/>
        </c:manualLayout>
      </c:layout>
      <c:radarChart>
        <c:radarStyle val="filled"/>
        <c:varyColors val="0"/>
        <c:ser>
          <c:idx val="0"/>
          <c:order val="0"/>
          <c:tx>
            <c:strRef>
              <c:f>'Demo purpose'!$B$11</c:f>
              <c:strCache>
                <c:ptCount val="1"/>
                <c:pt idx="0">
                  <c:v>How much fun I had</c:v>
                </c:pt>
              </c:strCache>
            </c:strRef>
          </c:tx>
          <c:spPr>
            <a:solidFill>
              <a:schemeClr val="accent5">
                <a:alpha val="50196"/>
              </a:schemeClr>
            </a:solidFill>
            <a:ln w="25400">
              <a:solidFill>
                <a:schemeClr val="accent5"/>
              </a:solidFill>
              <a:prstDash val="sysDot"/>
            </a:ln>
            <a:effectLst/>
          </c:spPr>
          <c:dLbls>
            <c:delete val="1"/>
          </c:dLbls>
          <c:cat>
            <c:strRef>
              <c:f>'Demo purpose'!$A$12:$A$18</c:f>
              <c:strCache>
                <c:ptCount val="7"/>
                <c:pt idx="0">
                  <c:v>Writing</c:v>
                </c:pt>
                <c:pt idx="1">
                  <c:v>Music Quiz</c:v>
                </c:pt>
                <c:pt idx="2">
                  <c:v>Swimming</c:v>
                </c:pt>
                <c:pt idx="3">
                  <c:v>Athletics</c:v>
                </c:pt>
                <c:pt idx="4">
                  <c:v>Art</c:v>
                </c:pt>
                <c:pt idx="5">
                  <c:v>Hill walking</c:v>
                </c:pt>
                <c:pt idx="6">
                  <c:v>Sensory Stories</c:v>
                </c:pt>
              </c:strCache>
            </c:strRef>
          </c:cat>
          <c:val>
            <c:numRef>
              <c:f>'Demo purpose'!$B$12:$B$18</c:f>
              <c:numCache>
                <c:formatCode>General</c:formatCode>
                <c:ptCount val="7"/>
                <c:pt idx="0">
                  <c:v>5</c:v>
                </c:pt>
                <c:pt idx="1">
                  <c:v>6</c:v>
                </c:pt>
                <c:pt idx="2">
                  <c:v>3</c:v>
                </c:pt>
                <c:pt idx="3">
                  <c:v>3</c:v>
                </c:pt>
                <c:pt idx="4">
                  <c:v>5</c:v>
                </c:pt>
                <c:pt idx="5">
                  <c:v>6</c:v>
                </c:pt>
                <c:pt idx="6">
                  <c:v>4</c:v>
                </c:pt>
              </c:numCache>
            </c:numRef>
          </c:val>
          <c:extLst>
            <c:ext xmlns:c16="http://schemas.microsoft.com/office/drawing/2014/chart" uri="{C3380CC4-5D6E-409C-BE32-E72D297353CC}">
              <c16:uniqueId val="{00000000-FC3E-4298-B656-336927BACB1A}"/>
            </c:ext>
          </c:extLst>
        </c:ser>
        <c:dLbls>
          <c:showLegendKey val="0"/>
          <c:showVal val="1"/>
          <c:showCatName val="0"/>
          <c:showSerName val="0"/>
          <c:showPercent val="0"/>
          <c:showBubbleSize val="0"/>
        </c:dLbls>
        <c:axId val="2082978415"/>
        <c:axId val="2082981775"/>
      </c:radarChart>
      <c:catAx>
        <c:axId val="20829784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82981775"/>
        <c:crosses val="autoZero"/>
        <c:auto val="1"/>
        <c:lblAlgn val="ctr"/>
        <c:lblOffset val="100"/>
        <c:noMultiLvlLbl val="0"/>
      </c:catAx>
      <c:valAx>
        <c:axId val="20829817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8297841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8"/>
    </mc:Choice>
    <mc:Fallback>
      <c:style val="8"/>
    </mc:Fallback>
  </mc:AlternateContent>
  <c:chart>
    <c:title>
      <c:overlay val="0"/>
      <c:spPr>
        <a:noFill/>
        <a:ln>
          <a:noFill/>
        </a:ln>
        <a:effectLst/>
      </c:spPr>
      <c:txPr>
        <a:bodyPr rot="0" spcFirstLastPara="1" vertOverflow="ellipsis" vert="horz" wrap="square" anchor="ctr" anchorCtr="1"/>
        <a:lstStyle/>
        <a:p>
          <a:pPr>
            <a:defRPr sz="1400" b="0" i="0" u="none" strike="noStrike" kern="1200" cap="none" spc="20" baseline="0">
              <a:solidFill>
                <a:schemeClr val="tx1">
                  <a:lumMod val="50000"/>
                  <a:lumOff val="50000"/>
                </a:schemeClr>
              </a:solidFill>
              <a:latin typeface="+mn-lt"/>
              <a:ea typeface="+mn-ea"/>
              <a:cs typeface="+mn-cs"/>
            </a:defRPr>
          </a:pPr>
          <a:endParaRPr lang="en-US"/>
        </a:p>
      </c:txPr>
    </c:title>
    <c:autoTitleDeleted val="0"/>
    <c:plotArea>
      <c:layout/>
      <c:radarChart>
        <c:radarStyle val="marker"/>
        <c:varyColors val="0"/>
        <c:ser>
          <c:idx val="0"/>
          <c:order val="0"/>
          <c:tx>
            <c:strRef>
              <c:f>'Demo purpose'!$B$22</c:f>
              <c:strCache>
                <c:ptCount val="1"/>
                <c:pt idx="0">
                  <c:v>How long I wanted to stay with the activity</c:v>
                </c:pt>
              </c:strCache>
            </c:strRef>
          </c:tx>
          <c:spPr>
            <a:ln w="15875" cap="rnd">
              <a:solidFill>
                <a:schemeClr val="accent6"/>
              </a:solidFill>
              <a:round/>
            </a:ln>
            <a:effectLst>
              <a:outerShdw blurRad="40000" dist="20000" dir="5400000" rotWithShape="0">
                <a:srgbClr val="000000">
                  <a:alpha val="38000"/>
                </a:srgbClr>
              </a:outerShdw>
            </a:effectLst>
          </c:spPr>
          <c:marker>
            <c:symbol val="none"/>
          </c:marker>
          <c:cat>
            <c:strRef>
              <c:f>'Demo purpose'!$A$23:$A$29</c:f>
              <c:strCache>
                <c:ptCount val="7"/>
                <c:pt idx="0">
                  <c:v>Writing</c:v>
                </c:pt>
                <c:pt idx="1">
                  <c:v>Music Quiz</c:v>
                </c:pt>
                <c:pt idx="2">
                  <c:v>Swimming</c:v>
                </c:pt>
                <c:pt idx="3">
                  <c:v>Athletics</c:v>
                </c:pt>
                <c:pt idx="4">
                  <c:v>Art</c:v>
                </c:pt>
                <c:pt idx="5">
                  <c:v>Hill walking</c:v>
                </c:pt>
                <c:pt idx="6">
                  <c:v>Sensory Stories</c:v>
                </c:pt>
              </c:strCache>
            </c:strRef>
          </c:cat>
          <c:val>
            <c:numRef>
              <c:f>'Demo purpose'!$B$23:$B$29</c:f>
              <c:numCache>
                <c:formatCode>General</c:formatCode>
                <c:ptCount val="7"/>
                <c:pt idx="0">
                  <c:v>2</c:v>
                </c:pt>
                <c:pt idx="1">
                  <c:v>2</c:v>
                </c:pt>
                <c:pt idx="2">
                  <c:v>2</c:v>
                </c:pt>
                <c:pt idx="3">
                  <c:v>2</c:v>
                </c:pt>
                <c:pt idx="4">
                  <c:v>4</c:v>
                </c:pt>
                <c:pt idx="5">
                  <c:v>5</c:v>
                </c:pt>
                <c:pt idx="6">
                  <c:v>3</c:v>
                </c:pt>
              </c:numCache>
            </c:numRef>
          </c:val>
          <c:extLst>
            <c:ext xmlns:c16="http://schemas.microsoft.com/office/drawing/2014/chart" uri="{C3380CC4-5D6E-409C-BE32-E72D297353CC}">
              <c16:uniqueId val="{00000000-C33B-48AB-962C-DD2507CF1188}"/>
            </c:ext>
          </c:extLst>
        </c:ser>
        <c:dLbls>
          <c:showLegendKey val="0"/>
          <c:showVal val="0"/>
          <c:showCatName val="0"/>
          <c:showSerName val="0"/>
          <c:showPercent val="0"/>
          <c:showBubbleSize val="0"/>
        </c:dLbls>
        <c:axId val="311195135"/>
        <c:axId val="311198495"/>
      </c:radarChart>
      <c:catAx>
        <c:axId val="311195135"/>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en-US"/>
          </a:p>
        </c:txPr>
        <c:crossAx val="311198495"/>
        <c:crosses val="autoZero"/>
        <c:auto val="1"/>
        <c:lblAlgn val="ctr"/>
        <c:lblOffset val="100"/>
        <c:noMultiLvlLbl val="0"/>
      </c:catAx>
      <c:valAx>
        <c:axId val="31119849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en-US"/>
          </a:p>
        </c:txPr>
        <c:crossAx val="311195135"/>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a:softEdge rad="63500"/>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colors2.xml><?xml version="1.0" encoding="utf-8"?>
<cs:colorStyle xmlns:cs="http://schemas.microsoft.com/office/drawing/2012/chartStyle" xmlns:a="http://schemas.openxmlformats.org/drawingml/2006/main" meth="withinLinearReversed" id="26">
  <a:schemeClr val="accent6"/>
</cs:colorStyle>
</file>

<file path=ppt/charts/style1.xml><?xml version="1.0" encoding="utf-8"?>
<cs:chartStyle xmlns:cs="http://schemas.microsoft.com/office/drawing/2012/chartStyle" xmlns:a="http://schemas.openxmlformats.org/drawingml/2006/main" id="318">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50196"/>
        </a:schemeClr>
      </a:solidFill>
      <a:ln w="25400">
        <a:solidFill>
          <a:schemeClr val="phClr"/>
        </a:solidFill>
        <a:prstDash val="sysDot"/>
      </a:ln>
    </cs:spPr>
  </cs:dataPoint>
  <cs:dataPoint3D>
    <cs:lnRef idx="0">
      <cs:styleClr val="auto"/>
    </cs:lnRef>
    <cs:fillRef idx="0">
      <cs:styleClr val="auto"/>
    </cs:fillRef>
    <cs:effectRef idx="0"/>
    <cs:fontRef idx="minor">
      <a:schemeClr val="tx1"/>
    </cs:fontRef>
    <cs:spPr>
      <a:solidFill>
        <a:schemeClr val="phClr">
          <a:alpha val="50196"/>
        </a:schemeClr>
      </a:solidFill>
      <a:ln w="25400">
        <a:solidFill>
          <a:schemeClr val="phClr"/>
        </a:solidFill>
        <a:prstDash val="sysDot"/>
      </a:ln>
    </cs:spPr>
  </cs:dataPoint3D>
  <cs:dataPointLine>
    <cs:lnRef idx="0">
      <cs:styleClr val="auto"/>
    </cs:lnRef>
    <cs:fillRef idx="0"/>
    <cs:effectRef idx="0"/>
    <cs:fontRef idx="minor">
      <a:schemeClr val="tx1"/>
    </cs:fontRef>
    <cs:spPr>
      <a:ln w="25400" cap="rnd" cmpd="sng" algn="ctr">
        <a:solidFill>
          <a:schemeClr val="phClr"/>
        </a:solidFill>
        <a:prstDash val="sysDot"/>
        <a:round/>
      </a:ln>
    </cs:spPr>
  </cs:dataPointLine>
  <cs:dataPointMarker>
    <cs:lnRef idx="0">
      <cs:styleClr val="auto"/>
    </cs:lnRef>
    <cs:fillRef idx="0">
      <cs:styleClr val="auto"/>
    </cs:fillRef>
    <cs:effectRef idx="0"/>
    <cs:fontRef idx="minor">
      <a:schemeClr val="tx1"/>
    </cs:fontRef>
    <cs:spPr>
      <a:solidFill>
        <a:schemeClr val="phClr"/>
      </a:solidFill>
    </cs:spPr>
  </cs:dataPointMarker>
  <cs:dataPointMarkerLayout symbol="circle" size="6"/>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6">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45849E24-AF68-4769-8EE7-6678DF28C0C9}" type="datetimeFigureOut">
              <a:rPr lang="en-GB" smtClean="0"/>
              <a:t>04/12/2025</a:t>
            </a:fld>
            <a:endParaRPr lang="en-GB"/>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GB"/>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1F3E8F66-6759-48B1-8AE3-83E036DE2D01}" type="slidenum">
              <a:rPr lang="en-GB" smtClean="0"/>
              <a:t>‹#›</a:t>
            </a:fld>
            <a:endParaRPr lang="en-GB"/>
          </a:p>
        </p:txBody>
      </p:sp>
    </p:spTree>
    <p:extLst>
      <p:ext uri="{BB962C8B-B14F-4D97-AF65-F5344CB8AC3E}">
        <p14:creationId xmlns:p14="http://schemas.microsoft.com/office/powerpoint/2010/main" val="3357626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849E24-AF68-4769-8EE7-6678DF28C0C9}" type="datetimeFigureOut">
              <a:rPr lang="en-GB" smtClean="0"/>
              <a:t>04/12/2025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3E8F66-6759-48B1-8AE3-83E036DE2D01}" type="slidenum">
              <a:rPr lang="en-GB" smtClean="0"/>
              <a:t>‹#›</a:t>
            </a:fld>
            <a:endParaRPr lang="en-GB"/>
          </a:p>
        </p:txBody>
      </p:sp>
    </p:spTree>
    <p:extLst>
      <p:ext uri="{BB962C8B-B14F-4D97-AF65-F5344CB8AC3E}">
        <p14:creationId xmlns:p14="http://schemas.microsoft.com/office/powerpoint/2010/main" val="2767230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849E24-AF68-4769-8EE7-6678DF28C0C9}" type="datetimeFigureOut">
              <a:rPr lang="en-GB" smtClean="0"/>
              <a:t>04/12/2025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3E8F66-6759-48B1-8AE3-83E036DE2D01}" type="slidenum">
              <a:rPr lang="en-GB" smtClean="0"/>
              <a:t>‹#›</a:t>
            </a:fld>
            <a:endParaRPr lang="en-GB"/>
          </a:p>
        </p:txBody>
      </p:sp>
    </p:spTree>
    <p:extLst>
      <p:ext uri="{BB962C8B-B14F-4D97-AF65-F5344CB8AC3E}">
        <p14:creationId xmlns:p14="http://schemas.microsoft.com/office/powerpoint/2010/main" val="2395891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849E24-AF68-4769-8EE7-6678DF28C0C9}" type="datetimeFigureOut">
              <a:rPr lang="en-GB" smtClean="0"/>
              <a:t>04/12/2025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F3E8F66-6759-48B1-8AE3-83E036DE2D01}" type="slidenum">
              <a:rPr lang="en-GB" smtClean="0"/>
              <a:t>‹#›</a:t>
            </a:fld>
            <a:endParaRPr lang="en-GB"/>
          </a:p>
        </p:txBody>
      </p:sp>
    </p:spTree>
    <p:extLst>
      <p:ext uri="{BB962C8B-B14F-4D97-AF65-F5344CB8AC3E}">
        <p14:creationId xmlns:p14="http://schemas.microsoft.com/office/powerpoint/2010/main" val="4052386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849E24-AF68-4769-8EE7-6678DF28C0C9}" type="datetimeFigureOut">
              <a:rPr lang="en-GB" smtClean="0"/>
              <a:t>04/12/2025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F3E8F66-6759-48B1-8AE3-83E036DE2D01}" type="slidenum">
              <a:rPr lang="en-GB" smtClean="0"/>
              <a:t>‹#›</a:t>
            </a:fld>
            <a:endParaRPr lang="en-GB"/>
          </a:p>
        </p:txBody>
      </p:sp>
    </p:spTree>
    <p:extLst>
      <p:ext uri="{BB962C8B-B14F-4D97-AF65-F5344CB8AC3E}">
        <p14:creationId xmlns:p14="http://schemas.microsoft.com/office/powerpoint/2010/main" val="1475526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849E24-AF68-4769-8EE7-6678DF28C0C9}" type="datetimeFigureOut">
              <a:rPr lang="en-GB" smtClean="0"/>
              <a:t>04/12/2025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F3E8F66-6759-48B1-8AE3-83E036DE2D01}" type="slidenum">
              <a:rPr lang="en-GB" smtClean="0"/>
              <a:t>‹#›</a:t>
            </a:fld>
            <a:endParaRPr lang="en-GB"/>
          </a:p>
        </p:txBody>
      </p:sp>
    </p:spTree>
    <p:extLst>
      <p:ext uri="{BB962C8B-B14F-4D97-AF65-F5344CB8AC3E}">
        <p14:creationId xmlns:p14="http://schemas.microsoft.com/office/powerpoint/2010/main" val="3079303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849E24-AF68-4769-8EE7-6678DF28C0C9}" type="datetimeFigureOut">
              <a:rPr lang="en-GB" smtClean="0"/>
              <a:t>04/12/2025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F3E8F66-6759-48B1-8AE3-83E036DE2D01}" type="slidenum">
              <a:rPr lang="en-GB" smtClean="0"/>
              <a:t>‹#›</a:t>
            </a:fld>
            <a:endParaRPr lang="en-GB"/>
          </a:p>
        </p:txBody>
      </p:sp>
    </p:spTree>
    <p:extLst>
      <p:ext uri="{BB962C8B-B14F-4D97-AF65-F5344CB8AC3E}">
        <p14:creationId xmlns:p14="http://schemas.microsoft.com/office/powerpoint/2010/main" val="141577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45849E24-AF68-4769-8EE7-6678DF28C0C9}" type="datetimeFigureOut">
              <a:rPr lang="en-GB" smtClean="0"/>
              <a:t>04/12/2025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1F3E8F66-6759-48B1-8AE3-83E036DE2D01}" type="slidenum">
              <a:rPr lang="en-GB" smtClean="0"/>
              <a:t>‹#›</a:t>
            </a:fld>
            <a:endParaRPr lang="en-GB"/>
          </a:p>
        </p:txBody>
      </p:sp>
    </p:spTree>
    <p:extLst>
      <p:ext uri="{BB962C8B-B14F-4D97-AF65-F5344CB8AC3E}">
        <p14:creationId xmlns:p14="http://schemas.microsoft.com/office/powerpoint/2010/main" val="740830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45849E24-AF68-4769-8EE7-6678DF28C0C9}" type="datetimeFigureOut">
              <a:rPr lang="en-GB" smtClean="0"/>
              <a:t>04/12/2025</a:t>
            </a:fld>
            <a:endParaRPr lang="en-GB"/>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GB"/>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1F3E8F66-6759-48B1-8AE3-83E036DE2D01}" type="slidenum">
              <a:rPr lang="en-GB" smtClean="0"/>
              <a:t>‹#›</a:t>
            </a:fld>
            <a:endParaRPr lang="en-GB"/>
          </a:p>
        </p:txBody>
      </p:sp>
    </p:spTree>
    <p:extLst>
      <p:ext uri="{BB962C8B-B14F-4D97-AF65-F5344CB8AC3E}">
        <p14:creationId xmlns:p14="http://schemas.microsoft.com/office/powerpoint/2010/main" val="2057041445"/>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849E24-AF68-4769-8EE7-6678DF28C0C9}" type="datetimeFigureOut">
              <a:rPr lang="en-GB" smtClean="0"/>
              <a:t>04/12/2025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3E8F66-6759-48B1-8AE3-83E036DE2D01}" type="slidenum">
              <a:rPr lang="en-GB" smtClean="0"/>
              <a:t>‹#›</a:t>
            </a:fld>
            <a:endParaRPr lang="en-GB"/>
          </a:p>
        </p:txBody>
      </p:sp>
    </p:spTree>
    <p:extLst>
      <p:ext uri="{BB962C8B-B14F-4D97-AF65-F5344CB8AC3E}">
        <p14:creationId xmlns:p14="http://schemas.microsoft.com/office/powerpoint/2010/main" val="2483508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849E24-AF68-4769-8EE7-6678DF28C0C9}" type="datetimeFigureOut">
              <a:rPr lang="en-GB" smtClean="0"/>
              <a:t>04/12/2025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3E8F66-6759-48B1-8AE3-83E036DE2D01}" type="slidenum">
              <a:rPr lang="en-GB" smtClean="0"/>
              <a:t>‹#›</a:t>
            </a:fld>
            <a:endParaRPr lang="en-GB"/>
          </a:p>
        </p:txBody>
      </p:sp>
    </p:spTree>
    <p:extLst>
      <p:ext uri="{BB962C8B-B14F-4D97-AF65-F5344CB8AC3E}">
        <p14:creationId xmlns:p14="http://schemas.microsoft.com/office/powerpoint/2010/main" val="4119108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45849E24-AF68-4769-8EE7-6678DF28C0C9}" type="datetimeFigureOut">
              <a:rPr lang="en-GB" smtClean="0"/>
              <a:t>04/12/2025</a:t>
            </a:fld>
            <a:endParaRPr lang="en-GB"/>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GB"/>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1F3E8F66-6759-48B1-8AE3-83E036DE2D01}" type="slidenum">
              <a:rPr lang="en-GB" smtClean="0"/>
              <a:t>‹#›</a:t>
            </a:fld>
            <a:endParaRPr lang="en-GB"/>
          </a:p>
        </p:txBody>
      </p:sp>
    </p:spTree>
    <p:extLst>
      <p:ext uri="{BB962C8B-B14F-4D97-AF65-F5344CB8AC3E}">
        <p14:creationId xmlns:p14="http://schemas.microsoft.com/office/powerpoint/2010/main" val="27270442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1CEF3-B325-9C73-527D-DBBD28F1DA1E}"/>
              </a:ext>
            </a:extLst>
          </p:cNvPr>
          <p:cNvSpPr>
            <a:spLocks noGrp="1"/>
          </p:cNvSpPr>
          <p:nvPr>
            <p:ph type="ctrTitle"/>
          </p:nvPr>
        </p:nvSpPr>
        <p:spPr/>
        <p:txBody>
          <a:bodyPr/>
          <a:lstStyle/>
          <a:p>
            <a:r>
              <a:rPr lang="en-GB" dirty="0"/>
              <a:t>Beyond Words- Hearing Every Voice</a:t>
            </a:r>
          </a:p>
        </p:txBody>
      </p:sp>
      <p:sp>
        <p:nvSpPr>
          <p:cNvPr id="3" name="Subtitle 2">
            <a:extLst>
              <a:ext uri="{FF2B5EF4-FFF2-40B4-BE49-F238E27FC236}">
                <a16:creationId xmlns:a16="http://schemas.microsoft.com/office/drawing/2014/main" id="{E993F1B2-6D0B-1050-9CEE-C3E9AC6000CC}"/>
              </a:ext>
            </a:extLst>
          </p:cNvPr>
          <p:cNvSpPr>
            <a:spLocks noGrp="1"/>
          </p:cNvSpPr>
          <p:nvPr>
            <p:ph type="subTitle" idx="1"/>
          </p:nvPr>
        </p:nvSpPr>
        <p:spPr/>
        <p:txBody>
          <a:bodyPr/>
          <a:lstStyle/>
          <a:p>
            <a:r>
              <a:rPr lang="en-GB" dirty="0"/>
              <a:t>Personal Outcomes Network</a:t>
            </a:r>
          </a:p>
          <a:p>
            <a:r>
              <a:rPr lang="en-GB" dirty="0"/>
              <a:t>Still Listening, Still Learning Series</a:t>
            </a:r>
          </a:p>
          <a:p>
            <a:endParaRPr lang="en-GB" dirty="0"/>
          </a:p>
        </p:txBody>
      </p:sp>
    </p:spTree>
    <p:extLst>
      <p:ext uri="{BB962C8B-B14F-4D97-AF65-F5344CB8AC3E}">
        <p14:creationId xmlns:p14="http://schemas.microsoft.com/office/powerpoint/2010/main" val="492928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F9D1C-6F4B-B70C-F293-EBBC1C9EA8E8}"/>
              </a:ext>
            </a:extLst>
          </p:cNvPr>
          <p:cNvSpPr>
            <a:spLocks noGrp="1"/>
          </p:cNvSpPr>
          <p:nvPr>
            <p:ph type="title"/>
          </p:nvPr>
        </p:nvSpPr>
        <p:spPr/>
        <p:txBody>
          <a:bodyPr/>
          <a:lstStyle/>
          <a:p>
            <a:r>
              <a:rPr lang="en-GB" dirty="0">
                <a:ln w="38100" cmpd="sng">
                  <a:solidFill>
                    <a:schemeClr val="accent1">
                      <a:lumMod val="75000"/>
                    </a:schemeClr>
                  </a:solidFill>
                </a:ln>
                <a:solidFill>
                  <a:schemeClr val="accent1">
                    <a:lumMod val="50000"/>
                  </a:schemeClr>
                </a:solidFill>
              </a:rPr>
              <a:t>Where We Started - Lanarkshire Day Service Self-Evaluation</a:t>
            </a:r>
          </a:p>
        </p:txBody>
      </p:sp>
      <p:pic>
        <p:nvPicPr>
          <p:cNvPr id="5" name="Content Placeholder 4">
            <a:extLst>
              <a:ext uri="{FF2B5EF4-FFF2-40B4-BE49-F238E27FC236}">
                <a16:creationId xmlns:a16="http://schemas.microsoft.com/office/drawing/2014/main" id="{B29640D1-9248-0062-6F6B-3A9FE880558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91601" y="1734979"/>
            <a:ext cx="2543175" cy="1800225"/>
          </a:xfrm>
        </p:spPr>
      </p:pic>
      <p:sp>
        <p:nvSpPr>
          <p:cNvPr id="6" name="TextBox 5">
            <a:extLst>
              <a:ext uri="{FF2B5EF4-FFF2-40B4-BE49-F238E27FC236}">
                <a16:creationId xmlns:a16="http://schemas.microsoft.com/office/drawing/2014/main" id="{E1C52694-0923-9AEA-13A0-B141BF1CFB7F}"/>
              </a:ext>
            </a:extLst>
          </p:cNvPr>
          <p:cNvSpPr txBox="1"/>
          <p:nvPr/>
        </p:nvSpPr>
        <p:spPr>
          <a:xfrm>
            <a:off x="657224" y="2489200"/>
            <a:ext cx="8006080" cy="4062651"/>
          </a:xfrm>
          <a:prstGeom prst="rect">
            <a:avLst/>
          </a:prstGeom>
          <a:noFill/>
        </p:spPr>
        <p:txBody>
          <a:bodyPr wrap="square" rtlCol="0">
            <a:spAutoFit/>
          </a:bodyPr>
          <a:lstStyle/>
          <a:p>
            <a:pPr marL="285750" indent="-285750">
              <a:buFont typeface="Arial" panose="020B0604020202020204" pitchFamily="34" charset="0"/>
              <a:buChar char="•"/>
            </a:pPr>
            <a:r>
              <a:rPr lang="en-GB" sz="2400" dirty="0"/>
              <a:t>Staff thought we were good at involving families and people who use words in evaluation but thought we could still do better in how we involved the people who do not use words in evaluating their service.</a:t>
            </a:r>
          </a:p>
          <a:p>
            <a:endParaRPr lang="en-GB" sz="2400" dirty="0"/>
          </a:p>
          <a:p>
            <a:pPr marL="285750" indent="-285750">
              <a:buFont typeface="Arial" panose="020B0604020202020204" pitchFamily="34" charset="0"/>
              <a:buChar char="•"/>
            </a:pPr>
            <a:r>
              <a:rPr lang="en-GB" sz="2400" dirty="0"/>
              <a:t>We rushed in to ‘fix it’ and provided lots of additional training in a range of assistive communication methods like talking mats, buttons, signifiers and Makaton etc.</a:t>
            </a:r>
          </a:p>
          <a:p>
            <a:endParaRPr lang="en-GB" sz="2400" dirty="0"/>
          </a:p>
          <a:p>
            <a:pPr marL="285750" indent="-285750">
              <a:buFont typeface="Arial" panose="020B0604020202020204" pitchFamily="34" charset="0"/>
              <a:buChar char="•"/>
            </a:pPr>
            <a:r>
              <a:rPr lang="en-GB" sz="2400" dirty="0"/>
              <a:t>That was fixing the wrong problem.</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3409323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CB2EA-8144-312A-8CD7-3A2A4072CF04}"/>
              </a:ext>
            </a:extLst>
          </p:cNvPr>
          <p:cNvSpPr>
            <a:spLocks noGrp="1"/>
          </p:cNvSpPr>
          <p:nvPr>
            <p:ph type="title"/>
          </p:nvPr>
        </p:nvSpPr>
        <p:spPr/>
        <p:txBody>
          <a:bodyPr/>
          <a:lstStyle/>
          <a:p>
            <a:r>
              <a:rPr lang="en-GB" dirty="0">
                <a:ln w="28575">
                  <a:solidFill>
                    <a:schemeClr val="accent1">
                      <a:lumMod val="50000"/>
                    </a:schemeClr>
                  </a:solidFill>
                </a:ln>
                <a:solidFill>
                  <a:schemeClr val="accent1">
                    <a:lumMod val="50000"/>
                  </a:schemeClr>
                </a:solidFill>
              </a:rPr>
              <a:t>Fishbone Diagram</a:t>
            </a:r>
          </a:p>
        </p:txBody>
      </p:sp>
      <p:pic>
        <p:nvPicPr>
          <p:cNvPr id="6" name="Content Placeholder 5">
            <a:extLst>
              <a:ext uri="{FF2B5EF4-FFF2-40B4-BE49-F238E27FC236}">
                <a16:creationId xmlns:a16="http://schemas.microsoft.com/office/drawing/2014/main" id="{1C1AEF02-9440-48A6-2896-B22FB3482F98}"/>
              </a:ext>
            </a:extLst>
          </p:cNvPr>
          <p:cNvPicPr>
            <a:picLocks noGrp="1" noChangeAspect="1"/>
          </p:cNvPicPr>
          <p:nvPr>
            <p:ph idx="1"/>
          </p:nvPr>
        </p:nvPicPr>
        <p:blipFill>
          <a:blip r:embed="rId2">
            <a:alphaModFix amt="65000"/>
            <a:extLst>
              <a:ext uri="{BEBA8EAE-BF5A-486C-A8C5-ECC9F3942E4B}">
                <a14:imgProps xmlns:a14="http://schemas.microsoft.com/office/drawing/2010/main">
                  <a14:imgLayer r:embed="rId3">
                    <a14:imgEffect>
                      <a14:artisticPlasticWrap/>
                    </a14:imgEffect>
                  </a14:imgLayer>
                </a14:imgProps>
              </a:ext>
              <a:ext uri="{28A0092B-C50C-407E-A947-70E740481C1C}">
                <a14:useLocalDpi xmlns:a14="http://schemas.microsoft.com/office/drawing/2010/main" val="0"/>
              </a:ext>
            </a:extLst>
          </a:blip>
          <a:srcRect l="3843" r="-3843" b="3193"/>
          <a:stretch/>
        </p:blipFill>
        <p:spPr>
          <a:xfrm>
            <a:off x="1224000" y="2499360"/>
            <a:ext cx="5613680" cy="3780000"/>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99988635-6EB3-E305-89D6-13B08EDC81F7}"/>
              </a:ext>
            </a:extLst>
          </p:cNvPr>
          <p:cNvSpPr txBox="1"/>
          <p:nvPr/>
        </p:nvSpPr>
        <p:spPr>
          <a:xfrm>
            <a:off x="7670800" y="1328632"/>
            <a:ext cx="4287519" cy="4093428"/>
          </a:xfrm>
          <a:prstGeom prst="rect">
            <a:avLst/>
          </a:prstGeom>
          <a:noFill/>
        </p:spPr>
        <p:txBody>
          <a:bodyPr wrap="square" rtlCol="0">
            <a:spAutoFit/>
          </a:bodyPr>
          <a:lstStyle/>
          <a:p>
            <a:r>
              <a:rPr lang="en-GB" sz="3600" b="1" dirty="0">
                <a:latin typeface="+mj-lt"/>
              </a:rPr>
              <a:t>Key Findings</a:t>
            </a:r>
          </a:p>
          <a:p>
            <a:endParaRPr lang="en-GB" sz="2000" b="1" dirty="0"/>
          </a:p>
          <a:p>
            <a:pPr marL="285750" indent="-285750">
              <a:buFont typeface="Arial" panose="020B0604020202020204" pitchFamily="34" charset="0"/>
              <a:buChar char="•"/>
            </a:pPr>
            <a:r>
              <a:rPr lang="en-GB" sz="2400" dirty="0"/>
              <a:t>Evaluation for individuals can be quite binary</a:t>
            </a:r>
          </a:p>
          <a:p>
            <a:pPr marL="285750" indent="-285750">
              <a:buFont typeface="Arial" panose="020B0604020202020204" pitchFamily="34" charset="0"/>
              <a:buChar char="•"/>
            </a:pPr>
            <a:r>
              <a:rPr lang="en-GB" sz="2400" dirty="0"/>
              <a:t>Asset based approach to recordings tends not to note ambivalence</a:t>
            </a:r>
          </a:p>
          <a:p>
            <a:pPr marL="285750" indent="-285750">
              <a:buFont typeface="Arial" panose="020B0604020202020204" pitchFamily="34" charset="0"/>
              <a:buChar char="•"/>
            </a:pPr>
            <a:r>
              <a:rPr lang="en-GB" sz="2400" dirty="0"/>
              <a:t>Not all staff understand everyone’s communication</a:t>
            </a:r>
          </a:p>
          <a:p>
            <a:endParaRPr lang="en-GB" dirty="0"/>
          </a:p>
          <a:p>
            <a:endParaRPr lang="en-GB" dirty="0"/>
          </a:p>
        </p:txBody>
      </p:sp>
    </p:spTree>
    <p:extLst>
      <p:ext uri="{BB962C8B-B14F-4D97-AF65-F5344CB8AC3E}">
        <p14:creationId xmlns:p14="http://schemas.microsoft.com/office/powerpoint/2010/main" val="1763412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30BBB-F530-D8B4-2CA1-3B7AF117FBB1}"/>
              </a:ext>
            </a:extLst>
          </p:cNvPr>
          <p:cNvSpPr>
            <a:spLocks noGrp="1"/>
          </p:cNvSpPr>
          <p:nvPr>
            <p:ph type="title"/>
          </p:nvPr>
        </p:nvSpPr>
        <p:spPr/>
        <p:txBody>
          <a:bodyPr/>
          <a:lstStyle/>
          <a:p>
            <a:r>
              <a:rPr lang="en-GB" dirty="0">
                <a:ln w="38100">
                  <a:solidFill>
                    <a:schemeClr val="accent1">
                      <a:lumMod val="50000"/>
                    </a:schemeClr>
                  </a:solidFill>
                </a:ln>
              </a:rPr>
              <a:t>Rating </a:t>
            </a:r>
            <a:r>
              <a:rPr lang="en-GB" dirty="0">
                <a:ln w="28575">
                  <a:solidFill>
                    <a:schemeClr val="accent1">
                      <a:lumMod val="50000"/>
                      <a:alpha val="99000"/>
                    </a:schemeClr>
                  </a:solidFill>
                </a:ln>
                <a:solidFill>
                  <a:schemeClr val="accent1">
                    <a:lumMod val="50000"/>
                  </a:schemeClr>
                </a:solidFill>
              </a:rPr>
              <a:t>scales</a:t>
            </a:r>
          </a:p>
        </p:txBody>
      </p:sp>
      <p:pic>
        <p:nvPicPr>
          <p:cNvPr id="9" name="Content Placeholder 8" descr="A yellow and purple smiley faces&#10;&#10;AI-generated content may be incorrect.">
            <a:extLst>
              <a:ext uri="{FF2B5EF4-FFF2-40B4-BE49-F238E27FC236}">
                <a16:creationId xmlns:a16="http://schemas.microsoft.com/office/drawing/2014/main" id="{E681285C-4738-ACBA-1AEE-2FDE7B8BABC2}"/>
              </a:ext>
            </a:extLst>
          </p:cNvPr>
          <p:cNvPicPr>
            <a:picLocks noGrp="1" noChangeAspect="1"/>
          </p:cNvPicPr>
          <p:nvPr>
            <p:ph idx="1"/>
          </p:nvPr>
        </p:nvPicPr>
        <p:blipFill>
          <a:blip r:embed="rId2">
            <a:alphaModFix amt="64000"/>
            <a:extLst>
              <a:ext uri="{28A0092B-C50C-407E-A947-70E740481C1C}">
                <a14:useLocalDpi xmlns:a14="http://schemas.microsoft.com/office/drawing/2010/main" val="0"/>
              </a:ext>
            </a:extLst>
          </a:blip>
          <a:stretch>
            <a:fillRect/>
          </a:stretch>
        </p:blipFill>
        <p:spPr>
          <a:xfrm>
            <a:off x="474344" y="2318209"/>
            <a:ext cx="5839640" cy="1267002"/>
          </a:xfrm>
          <a:prstGeom prst="roundRect">
            <a:avLst>
              <a:gd name="adj" fmla="val 16667"/>
            </a:avLst>
          </a:prstGeom>
          <a:ln>
            <a:noFill/>
          </a:ln>
          <a:effectLst>
            <a:glow rad="25400">
              <a:schemeClr val="bg1"/>
            </a:glow>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0" name="TextBox 9">
            <a:extLst>
              <a:ext uri="{FF2B5EF4-FFF2-40B4-BE49-F238E27FC236}">
                <a16:creationId xmlns:a16="http://schemas.microsoft.com/office/drawing/2014/main" id="{BBFA2DB9-3B0D-B936-64EE-9AD4F0703689}"/>
              </a:ext>
            </a:extLst>
          </p:cNvPr>
          <p:cNvSpPr txBox="1"/>
          <p:nvPr/>
        </p:nvSpPr>
        <p:spPr>
          <a:xfrm>
            <a:off x="6695440" y="3429000"/>
            <a:ext cx="4561839" cy="2062103"/>
          </a:xfrm>
          <a:prstGeom prst="rect">
            <a:avLst/>
          </a:prstGeom>
          <a:noFill/>
        </p:spPr>
        <p:txBody>
          <a:bodyPr wrap="square" rtlCol="0">
            <a:spAutoFit/>
          </a:bodyPr>
          <a:lstStyle/>
          <a:p>
            <a:r>
              <a:rPr lang="en-GB" sz="3200" dirty="0"/>
              <a:t>Rating scales for levels of engagement/interest and another for duration of engagement.</a:t>
            </a:r>
          </a:p>
        </p:txBody>
      </p:sp>
    </p:spTree>
    <p:extLst>
      <p:ext uri="{BB962C8B-B14F-4D97-AF65-F5344CB8AC3E}">
        <p14:creationId xmlns:p14="http://schemas.microsoft.com/office/powerpoint/2010/main" val="1966557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8F5A4-741F-B60B-6B0A-907D9F69F0E6}"/>
              </a:ext>
            </a:extLst>
          </p:cNvPr>
          <p:cNvSpPr>
            <a:spLocks noGrp="1"/>
          </p:cNvSpPr>
          <p:nvPr>
            <p:ph type="title"/>
          </p:nvPr>
        </p:nvSpPr>
        <p:spPr/>
        <p:txBody>
          <a:bodyPr/>
          <a:lstStyle/>
          <a:p>
            <a:r>
              <a:rPr lang="en-GB" dirty="0">
                <a:ln w="31750">
                  <a:solidFill>
                    <a:schemeClr val="accent1">
                      <a:lumMod val="50000"/>
                    </a:schemeClr>
                  </a:solidFill>
                </a:ln>
                <a:solidFill>
                  <a:schemeClr val="accent1">
                    <a:lumMod val="50000"/>
                  </a:schemeClr>
                </a:solidFill>
              </a:rPr>
              <a:t>Interim Results</a:t>
            </a:r>
          </a:p>
        </p:txBody>
      </p:sp>
      <p:sp>
        <p:nvSpPr>
          <p:cNvPr id="3" name="Content Placeholder 2">
            <a:extLst>
              <a:ext uri="{FF2B5EF4-FFF2-40B4-BE49-F238E27FC236}">
                <a16:creationId xmlns:a16="http://schemas.microsoft.com/office/drawing/2014/main" id="{8182DE15-F479-4E08-A745-1DC11EC69803}"/>
              </a:ext>
            </a:extLst>
          </p:cNvPr>
          <p:cNvSpPr>
            <a:spLocks noGrp="1"/>
          </p:cNvSpPr>
          <p:nvPr>
            <p:ph idx="1"/>
          </p:nvPr>
        </p:nvSpPr>
        <p:spPr>
          <a:xfrm>
            <a:off x="676656" y="2011680"/>
            <a:ext cx="10753725" cy="4145280"/>
          </a:xfrm>
        </p:spPr>
        <p:txBody>
          <a:bodyPr>
            <a:normAutofit fontScale="85000" lnSpcReduction="10000"/>
          </a:bodyPr>
          <a:lstStyle/>
          <a:p>
            <a:pPr lvl="1">
              <a:lnSpc>
                <a:spcPct val="150000"/>
              </a:lnSpc>
              <a:buFont typeface="Arial" panose="020B0604020202020204" pitchFamily="34" charset="0"/>
              <a:buChar char="•"/>
            </a:pPr>
            <a:r>
              <a:rPr lang="en-GB" sz="3000" dirty="0"/>
              <a:t>More people completing their own recordings.</a:t>
            </a:r>
          </a:p>
          <a:p>
            <a:pPr lvl="1">
              <a:lnSpc>
                <a:spcPct val="150000"/>
              </a:lnSpc>
              <a:buFont typeface="Arial" panose="020B0604020202020204" pitchFamily="34" charset="0"/>
              <a:buChar char="•"/>
            </a:pPr>
            <a:r>
              <a:rPr lang="en-GB" sz="3000" dirty="0"/>
              <a:t>Recordings are clearer for staff in terms of what they are recording and why.  </a:t>
            </a:r>
          </a:p>
          <a:p>
            <a:pPr lvl="1">
              <a:lnSpc>
                <a:spcPct val="150000"/>
              </a:lnSpc>
              <a:buFont typeface="Arial" panose="020B0604020202020204" pitchFamily="34" charset="0"/>
              <a:buChar char="•"/>
            </a:pPr>
            <a:r>
              <a:rPr lang="en-GB" sz="3000" dirty="0"/>
              <a:t>Staff report being more attentive to non-verbal communication</a:t>
            </a:r>
          </a:p>
          <a:p>
            <a:pPr lvl="1">
              <a:lnSpc>
                <a:spcPct val="150000"/>
              </a:lnSpc>
              <a:buFont typeface="Arial" panose="020B0604020202020204" pitchFamily="34" charset="0"/>
              <a:buChar char="•"/>
            </a:pPr>
            <a:r>
              <a:rPr lang="en-GB" sz="3000" dirty="0"/>
              <a:t>More depth to our understanding of what is truly valued by individuals</a:t>
            </a:r>
          </a:p>
          <a:p>
            <a:pPr lvl="1">
              <a:lnSpc>
                <a:spcPct val="150000"/>
              </a:lnSpc>
              <a:buFont typeface="Arial" panose="020B0604020202020204" pitchFamily="34" charset="0"/>
              <a:buChar char="•"/>
            </a:pPr>
            <a:r>
              <a:rPr lang="en-GB" sz="3000" dirty="0"/>
              <a:t>More systematic process for individual reviews and service evaluation so puts the people we support more firmly in the driving seat of their own service</a:t>
            </a:r>
          </a:p>
          <a:p>
            <a:endParaRPr lang="en-GB" dirty="0"/>
          </a:p>
        </p:txBody>
      </p:sp>
    </p:spTree>
    <p:extLst>
      <p:ext uri="{BB962C8B-B14F-4D97-AF65-F5344CB8AC3E}">
        <p14:creationId xmlns:p14="http://schemas.microsoft.com/office/powerpoint/2010/main" val="3466556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0B68499-2328-8A53-F6F8-64CF739E1ABE}"/>
              </a:ext>
            </a:extLst>
          </p:cNvPr>
          <p:cNvPicPr>
            <a:picLocks noChangeAspect="1"/>
          </p:cNvPicPr>
          <p:nvPr/>
        </p:nvPicPr>
        <p:blipFill>
          <a:blip r:embed="rId2"/>
          <a:stretch>
            <a:fillRect/>
          </a:stretch>
        </p:blipFill>
        <p:spPr>
          <a:xfrm>
            <a:off x="657224" y="1904491"/>
            <a:ext cx="6003602" cy="4357045"/>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F24FBC6A-350E-AAF3-C69A-BEA88C234F60}"/>
              </a:ext>
            </a:extLst>
          </p:cNvPr>
          <p:cNvSpPr>
            <a:spLocks noGrp="1"/>
          </p:cNvSpPr>
          <p:nvPr>
            <p:ph type="title"/>
          </p:nvPr>
        </p:nvSpPr>
        <p:spPr/>
        <p:txBody>
          <a:bodyPr/>
          <a:lstStyle/>
          <a:p>
            <a:r>
              <a:rPr lang="en-GB" dirty="0">
                <a:ln w="31750">
                  <a:solidFill>
                    <a:schemeClr val="accent1">
                      <a:lumMod val="50000"/>
                    </a:schemeClr>
                  </a:solidFill>
                </a:ln>
                <a:solidFill>
                  <a:schemeClr val="accent1">
                    <a:lumMod val="50000"/>
                  </a:schemeClr>
                </a:solidFill>
              </a:rPr>
              <a:t>Example Results</a:t>
            </a:r>
            <a:endParaRPr lang="en-GB" dirty="0"/>
          </a:p>
        </p:txBody>
      </p:sp>
      <p:graphicFrame>
        <p:nvGraphicFramePr>
          <p:cNvPr id="4" name="Content Placeholder 3">
            <a:extLst>
              <a:ext uri="{FF2B5EF4-FFF2-40B4-BE49-F238E27FC236}">
                <a16:creationId xmlns:a16="http://schemas.microsoft.com/office/drawing/2014/main" id="{2B50BE41-BC02-42EC-9D33-5FC3BE2A4834}"/>
              </a:ext>
            </a:extLst>
          </p:cNvPr>
          <p:cNvGraphicFramePr>
            <a:graphicFrameLocks noGrp="1"/>
          </p:cNvGraphicFramePr>
          <p:nvPr>
            <p:ph idx="1"/>
            <p:extLst>
              <p:ext uri="{D42A27DB-BD31-4B8C-83A1-F6EECF244321}">
                <p14:modId xmlns:p14="http://schemas.microsoft.com/office/powerpoint/2010/main" val="2982164301"/>
              </p:ext>
            </p:extLst>
          </p:nvPr>
        </p:nvGraphicFramePr>
        <p:xfrm>
          <a:off x="8067040" y="3139004"/>
          <a:ext cx="3281680" cy="31225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97CCD2E3-E6CA-4834-BE3E-D7E0EAF57471}"/>
              </a:ext>
            </a:extLst>
          </p:cNvPr>
          <p:cNvGraphicFramePr>
            <a:graphicFrameLocks/>
          </p:cNvGraphicFramePr>
          <p:nvPr>
            <p:extLst>
              <p:ext uri="{D42A27DB-BD31-4B8C-83A1-F6EECF244321}">
                <p14:modId xmlns:p14="http://schemas.microsoft.com/office/powerpoint/2010/main" val="1943825842"/>
              </p:ext>
            </p:extLst>
          </p:nvPr>
        </p:nvGraphicFramePr>
        <p:xfrm>
          <a:off x="8067040" y="304800"/>
          <a:ext cx="3281679" cy="265176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77572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C981D-9D31-A275-46DD-43AEECB82F39}"/>
              </a:ext>
            </a:extLst>
          </p:cNvPr>
          <p:cNvSpPr>
            <a:spLocks noGrp="1"/>
          </p:cNvSpPr>
          <p:nvPr>
            <p:ph type="title"/>
          </p:nvPr>
        </p:nvSpPr>
        <p:spPr/>
        <p:txBody>
          <a:bodyPr/>
          <a:lstStyle/>
          <a:p>
            <a:r>
              <a:rPr lang="en-GB" dirty="0">
                <a:ln w="25400">
                  <a:solidFill>
                    <a:schemeClr val="accent1">
                      <a:lumMod val="50000"/>
                    </a:schemeClr>
                  </a:solidFill>
                </a:ln>
                <a:solidFill>
                  <a:schemeClr val="accent1">
                    <a:lumMod val="50000"/>
                  </a:schemeClr>
                </a:solidFill>
              </a:rPr>
              <a:t>Next Steps</a:t>
            </a:r>
          </a:p>
        </p:txBody>
      </p:sp>
      <p:sp>
        <p:nvSpPr>
          <p:cNvPr id="3" name="Content Placeholder 2">
            <a:extLst>
              <a:ext uri="{FF2B5EF4-FFF2-40B4-BE49-F238E27FC236}">
                <a16:creationId xmlns:a16="http://schemas.microsoft.com/office/drawing/2014/main" id="{255BC6C9-91C9-C400-0541-43F81AF09284}"/>
              </a:ext>
            </a:extLst>
          </p:cNvPr>
          <p:cNvSpPr>
            <a:spLocks noGrp="1"/>
          </p:cNvSpPr>
          <p:nvPr>
            <p:ph idx="1"/>
          </p:nvPr>
        </p:nvSpPr>
        <p:spPr/>
        <p:txBody>
          <a:bodyPr>
            <a:normAutofit fontScale="92500" lnSpcReduction="10000"/>
          </a:bodyPr>
          <a:lstStyle/>
          <a:p>
            <a:pPr lvl="1">
              <a:buFont typeface="Arial" panose="020B0604020202020204" pitchFamily="34" charset="0"/>
              <a:buChar char="•"/>
            </a:pPr>
            <a:r>
              <a:rPr lang="en-GB" sz="4000" dirty="0"/>
              <a:t>Build a digital solution to document the individual recordings and share them daily with families.</a:t>
            </a:r>
          </a:p>
          <a:p>
            <a:pPr lvl="1">
              <a:buFont typeface="Arial" panose="020B0604020202020204" pitchFamily="34" charset="0"/>
              <a:buChar char="•"/>
            </a:pPr>
            <a:r>
              <a:rPr lang="en-GB" sz="4000" dirty="0"/>
              <a:t>Use this to automate the data to a useable format for reviews.</a:t>
            </a:r>
          </a:p>
          <a:p>
            <a:pPr lvl="1">
              <a:buFont typeface="Arial" panose="020B0604020202020204" pitchFamily="34" charset="0"/>
              <a:buChar char="•"/>
            </a:pPr>
            <a:r>
              <a:rPr lang="en-GB" sz="4000" dirty="0"/>
              <a:t>Find a method to incorporate the impact relationships and social dynamics play on evaluations.</a:t>
            </a:r>
          </a:p>
          <a:p>
            <a:pPr lvl="1">
              <a:buFont typeface="Arial" panose="020B0604020202020204" pitchFamily="34" charset="0"/>
              <a:buChar char="•"/>
            </a:pPr>
            <a:r>
              <a:rPr lang="en-GB" sz="4000" dirty="0"/>
              <a:t>Find a solution that can also make savings in labour costs and automate as much as possible.</a:t>
            </a:r>
          </a:p>
        </p:txBody>
      </p:sp>
    </p:spTree>
    <p:extLst>
      <p:ext uri="{BB962C8B-B14F-4D97-AF65-F5344CB8AC3E}">
        <p14:creationId xmlns:p14="http://schemas.microsoft.com/office/powerpoint/2010/main" val="3618790134"/>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docProps/app.xml><?xml version="1.0" encoding="utf-8"?>
<Properties xmlns="http://schemas.openxmlformats.org/officeDocument/2006/extended-properties" xmlns:vt="http://schemas.openxmlformats.org/officeDocument/2006/docPropsVTypes">
  <Template>Metropolitan</Template>
  <TotalTime>305</TotalTime>
  <Words>280</Words>
  <Application>Microsoft Macintosh PowerPoint</Application>
  <PresentationFormat>Widescreen</PresentationFormat>
  <Paragraphs>30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 Light</vt:lpstr>
      <vt:lpstr>Metropolitan</vt:lpstr>
      <vt:lpstr>Beyond Words- Hearing Every Voice</vt:lpstr>
      <vt:lpstr>Where We Started - Lanarkshire Day Service Self-Evaluation</vt:lpstr>
      <vt:lpstr>Fishbone Diagram</vt:lpstr>
      <vt:lpstr>Rating scales</vt:lpstr>
      <vt:lpstr>Interim Results</vt:lpstr>
      <vt:lpstr>Example Results</vt:lpstr>
      <vt:lpstr>Next Steps</vt:lpstr>
    </vt:vector>
  </TitlesOfParts>
  <Company>Sense Scotland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Waterson</dc:creator>
  <cp:lastModifiedBy>Emma Miller</cp:lastModifiedBy>
  <cp:revision>2</cp:revision>
  <dcterms:created xsi:type="dcterms:W3CDTF">2025-11-13T11:09:11Z</dcterms:created>
  <dcterms:modified xsi:type="dcterms:W3CDTF">2025-12-04T14:33:39Z</dcterms:modified>
</cp:coreProperties>
</file>