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4" r:id="rId3"/>
    <p:sldId id="275" r:id="rId4"/>
    <p:sldId id="276" r:id="rId5"/>
    <p:sldId id="267" r:id="rId6"/>
    <p:sldId id="263" r:id="rId7"/>
    <p:sldId id="265" r:id="rId8"/>
    <p:sldId id="268" r:id="rId9"/>
    <p:sldId id="285" r:id="rId10"/>
    <p:sldId id="269" r:id="rId11"/>
    <p:sldId id="286" r:id="rId12"/>
    <p:sldId id="283" r:id="rId13"/>
    <p:sldId id="273" r:id="rId14"/>
    <p:sldId id="277" r:id="rId15"/>
    <p:sldId id="278" r:id="rId16"/>
    <p:sldId id="279" r:id="rId17"/>
    <p:sldId id="281" r:id="rId18"/>
    <p:sldId id="280" r:id="rId19"/>
    <p:sldId id="282" r:id="rId20"/>
    <p:sldId id="287" r:id="rId21"/>
    <p:sldId id="288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46" autoAdjust="0"/>
    <p:restoredTop sz="94694"/>
  </p:normalViewPr>
  <p:slideViewPr>
    <p:cSldViewPr>
      <p:cViewPr varScale="1">
        <p:scale>
          <a:sx n="121" d="100"/>
          <a:sy n="121" d="100"/>
        </p:scale>
        <p:origin x="170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724B3C9D-248C-7401-2334-9C0E382B1B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C189DABD-7B0D-4C6A-DEB3-0DFF461DD85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FB0569E1-4B63-D153-51C3-C7935260004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7D6C40F1-C9E0-D31E-BD48-71C7AEBC76C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A6643FE-FADB-EF4C-BF75-50E0064FCD2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F924585E-0081-5958-B3B2-D65EE496906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0457DF32-4421-CECB-256D-78596EF1279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7C7C277-52E5-470D-E832-545ADF65FE82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407360E3-D5FB-ECF3-6BBC-56A9843B4D1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/>
              <a:t>Click to edit Master text styles</a:t>
            </a:r>
          </a:p>
          <a:p>
            <a:pPr lvl="1"/>
            <a:r>
              <a:rPr lang="en-GB" altLang="en-US" noProof="0"/>
              <a:t>Second level</a:t>
            </a:r>
          </a:p>
          <a:p>
            <a:pPr lvl="2"/>
            <a:r>
              <a:rPr lang="en-GB" altLang="en-US" noProof="0"/>
              <a:t>Third level</a:t>
            </a:r>
          </a:p>
          <a:p>
            <a:pPr lvl="3"/>
            <a:r>
              <a:rPr lang="en-GB" altLang="en-US" noProof="0"/>
              <a:t>Fourth level</a:t>
            </a:r>
          </a:p>
          <a:p>
            <a:pPr lvl="4"/>
            <a:r>
              <a:rPr lang="en-GB" altLang="en-US" noProof="0"/>
              <a:t>Fifth level</a:t>
            </a:r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EE4FA23A-7E40-654C-DF8A-C147659BD47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DCF42E91-4369-351A-C8D3-7E69EA88F7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1AE8190-6734-C14B-A75E-B78FE6ACCED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0AF1666A-35BA-B53F-C404-5BCC65AF9E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723452-9840-C3D7-09B6-7E4411F278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Carers Act introduced a duty to prepare an ACSP for anyone identified as a </a:t>
            </a:r>
            <a:r>
              <a:rPr lang="en-US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carer</a:t>
            </a:r>
            <a:r>
              <a:rPr lang="en-US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 for any </a:t>
            </a:r>
            <a:r>
              <a:rPr lang="en-US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carer</a:t>
            </a:r>
            <a:r>
              <a:rPr lang="en-US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who requests one. 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5FCAAA93-B829-9421-6099-233ED71F15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E414229-899E-F84E-A061-B468511B635D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8FC467E4-7E58-3D4E-2A26-39DF9AC56D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6725F537-6CC0-112D-1FE7-A4B04FE137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93E63197-ABA8-E8D3-8047-C49A596380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3160EC8-1349-D740-BEF1-6B7BA669ED09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2F8046EC-A651-9198-2A15-7C95DE6225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A7D80D8B-7F2E-2630-C0CA-6E2BCB6B63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27FCB584-52CA-89A0-6021-ACDE198F9A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024336-7863-D24C-9F4B-E9BA16DB6452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E7A158BC-9439-C7DE-9265-91E26C035D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08AE9BFC-0A6B-A6A6-FC41-E8E0C60E44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EAEAE826-17BD-68AC-A686-F15EF802A4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8736CF9-07FE-EA43-B12B-8A236F806285}" type="slidenum">
              <a:rPr lang="en-GB" altLang="en-US" smtClean="0"/>
              <a:pPr/>
              <a:t>20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FFBC6352-143A-B7D8-E45E-B1A4228333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95334E50-DA05-394A-260A-D21F5C11E9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8A5B68FA-41D3-F8C1-9172-49EDF985BC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DA3E40E-B597-D54B-81D0-8C8A0824F183}" type="slidenum">
              <a:rPr lang="en-GB" altLang="en-US" smtClean="0"/>
              <a:pPr/>
              <a:t>21</a:t>
            </a:fld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B7ACDC-1241-711E-8C5D-722412C6FA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329F6C-AA4E-AB27-D23C-0D664115F5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AF6606-3347-976C-EF80-358D30E9E9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E246E-B4B2-4144-86E1-4C2045DAA8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3026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2FB52D-E108-F6DB-497C-BE94A4C91E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9E1BE5-1FE9-4366-BCD3-954D5B9E5D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DF7672-5160-A97A-8528-9B830CE5DE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65FAD-06E8-4D44-B95D-9EE72A1726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4678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268352-CA9B-985F-C505-733F9B2842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4D301E2-5464-5106-6CC2-6B9A7C8253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C42452-E4E0-04F1-2075-00AD160483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C36B3-2FD8-4D41-982D-F8FE1B7A99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8878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7EC0D3-52AA-8FA0-ED87-998A5CEE3D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463458-77FE-72ED-6FC0-672C688183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258D03-8B6B-9972-6987-171B56FA68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B3EB6-8994-F54C-B54E-98CBDCB3BC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7888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586B478-3C9A-F3D5-9E22-82D36CDEE7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C2D4689-F7BE-B214-660B-33C28E3B0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1BDEDE6-6E32-C708-9CA7-5C3A04045E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1F160-BBF2-BC4F-9945-C8CD3D1370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508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8081A01-F146-2E5A-04F8-6BE359D9BC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0263DD5-0C00-7CF2-951F-3F3ABD23E0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0771182-5FB0-FFB6-8269-5C50DE4950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660A9-C963-9641-A145-DD4D400831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4582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3D8FCB8-5FF7-A546-9C65-6545D94653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92D6D98-BFFA-2068-01F3-28133700C4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64C07EA-6DCE-FE49-F46E-22F2B009F6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120DC-9650-0F45-938A-41B4D7C206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699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087859-0047-D8FD-317A-C6F0F953ED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9CE5AA-242D-102F-D996-22BAF15DAE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F2CD00-5FB9-0AA1-5679-9F74E098F0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CBB0A-A40E-084A-B93E-4B7153D346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867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B9E376-9918-8896-6697-C42008A988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CE50E1-C333-F3EB-08A2-ACAC863D95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B080D6-D1B1-4D2A-15D0-64FD06314D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43BCA-65C0-BE41-862D-EC1EF2CDA5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6000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0A5A3B-D610-E883-72A4-0FA7B32E2B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659EA0F-423A-FDDE-4482-8288EEA820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515074-904A-B040-5CFD-A5BD175421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6ACAA5-48CB-4C4E-8207-007F6FF862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9235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4611A6-E95F-5B59-0F42-44E963A8D1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C91952-93EF-36C1-0F90-03F22FCF0A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3054AE-490B-4BA0-B7E0-199625DF55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E1EF1-E92D-8C43-9356-D7BE9A543C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7850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35D61D9-2C5B-6C31-A194-F83EA82FD1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39275FA-13D3-867B-37BB-42DC8C3C7B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FE2A6DF-AE49-4A4E-3F0C-9DF7304508A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BF9ADA1-1357-D90A-59F6-20AC0DDD8E1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9CC89A6-627D-68F2-26B9-C763C217346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120F0FBC-A327-5048-93B3-7FD0553803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Vocaltop">
            <a:extLst>
              <a:ext uri="{FF2B5EF4-FFF2-40B4-BE49-F238E27FC236}">
                <a16:creationId xmlns:a16="http://schemas.microsoft.com/office/drawing/2014/main" id="{255D13B7-0157-F4BD-8F13-1D453482C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">
            <a:extLst>
              <a:ext uri="{FF2B5EF4-FFF2-40B4-BE49-F238E27FC236}">
                <a16:creationId xmlns:a16="http://schemas.microsoft.com/office/drawing/2014/main" id="{3BE64471-8E5D-07C8-BE60-26CD796F420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1268413"/>
            <a:ext cx="7772400" cy="1470025"/>
          </a:xfrm>
          <a:noFill/>
        </p:spPr>
        <p:txBody>
          <a:bodyPr/>
          <a:lstStyle/>
          <a:p>
            <a:pPr eaLnBrk="1" hangingPunct="1"/>
            <a:r>
              <a:rPr lang="en-GB" altLang="en-US">
                <a:solidFill>
                  <a:srgbClr val="000066"/>
                </a:solidFill>
                <a:latin typeface="Calibri" panose="020F0502020204030204" pitchFamily="34" charset="0"/>
              </a:rPr>
              <a:t>Supporting carers: an outcomes focused approach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D6C7F543-E897-A5F9-FC36-F9948E2A9F3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76375" y="3068638"/>
            <a:ext cx="6400800" cy="1752600"/>
          </a:xfrm>
        </p:spPr>
        <p:txBody>
          <a:bodyPr/>
          <a:lstStyle/>
          <a:p>
            <a:pPr eaLnBrk="1" hangingPunct="1"/>
            <a:r>
              <a:rPr lang="en-GB" altLang="en-US">
                <a:solidFill>
                  <a:srgbClr val="000066"/>
                </a:solidFill>
                <a:latin typeface="Calibri" panose="020F0502020204030204" pitchFamily="34" charset="0"/>
              </a:rPr>
              <a:t>Laura Hill</a:t>
            </a:r>
          </a:p>
          <a:p>
            <a:pPr eaLnBrk="1" hangingPunct="1"/>
            <a:r>
              <a:rPr lang="en-GB" altLang="en-US">
                <a:solidFill>
                  <a:srgbClr val="000066"/>
                </a:solidFill>
                <a:latin typeface="Calibri" panose="020F0502020204030204" pitchFamily="34" charset="0"/>
              </a:rPr>
              <a:t>VOCAL</a:t>
            </a:r>
          </a:p>
        </p:txBody>
      </p:sp>
      <p:pic>
        <p:nvPicPr>
          <p:cNvPr id="4101" name="Picture 5" descr="Vocalbot">
            <a:extLst>
              <a:ext uri="{FF2B5EF4-FFF2-40B4-BE49-F238E27FC236}">
                <a16:creationId xmlns:a16="http://schemas.microsoft.com/office/drawing/2014/main" id="{4A1E7934-2A8F-7849-920D-CAB4D0D1F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81750"/>
            <a:ext cx="914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8" descr="vocal_figures">
            <a:extLst>
              <a:ext uri="{FF2B5EF4-FFF2-40B4-BE49-F238E27FC236}">
                <a16:creationId xmlns:a16="http://schemas.microsoft.com/office/drawing/2014/main" id="{D091E084-C548-12C5-D9AD-68B95DF0E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763" y="4821238"/>
            <a:ext cx="1511300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Vocaltop">
            <a:extLst>
              <a:ext uri="{FF2B5EF4-FFF2-40B4-BE49-F238E27FC236}">
                <a16:creationId xmlns:a16="http://schemas.microsoft.com/office/drawing/2014/main" id="{8C1C9487-190F-9DE2-F607-34144C8C1D50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1196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3" name="Picture 5" descr="Vocalbot">
            <a:extLst>
              <a:ext uri="{FF2B5EF4-FFF2-40B4-BE49-F238E27FC236}">
                <a16:creationId xmlns:a16="http://schemas.microsoft.com/office/drawing/2014/main" id="{3A543914-EDC0-280B-2D96-857028B59429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308725"/>
            <a:ext cx="91440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4" name="Picture 2" descr="A tree with pink blossoms in front of a building&#10;&#10;Description automatically generated">
            <a:extLst>
              <a:ext uri="{FF2B5EF4-FFF2-40B4-BE49-F238E27FC236}">
                <a16:creationId xmlns:a16="http://schemas.microsoft.com/office/drawing/2014/main" id="{BFF27FE7-1B8F-9718-8528-1E59D7DF0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144000" cy="611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ocaltop">
            <a:extLst>
              <a:ext uri="{FF2B5EF4-FFF2-40B4-BE49-F238E27FC236}">
                <a16:creationId xmlns:a16="http://schemas.microsoft.com/office/drawing/2014/main" id="{3FD8F571-8310-837D-5497-C80C2B364EA2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1196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7" name="Picture 5" descr="Vocalbot">
            <a:extLst>
              <a:ext uri="{FF2B5EF4-FFF2-40B4-BE49-F238E27FC236}">
                <a16:creationId xmlns:a16="http://schemas.microsoft.com/office/drawing/2014/main" id="{FC18B15E-6810-90AA-EBFD-585299ADD35E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308725"/>
            <a:ext cx="91440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8" name="Picture 2" descr="A building with a sign on the front&#10;&#10;Description automatically generated">
            <a:extLst>
              <a:ext uri="{FF2B5EF4-FFF2-40B4-BE49-F238E27FC236}">
                <a16:creationId xmlns:a16="http://schemas.microsoft.com/office/drawing/2014/main" id="{42C4D4CB-CEE4-C4BD-08AE-5F4ADA527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144000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Vocaltop">
            <a:extLst>
              <a:ext uri="{FF2B5EF4-FFF2-40B4-BE49-F238E27FC236}">
                <a16:creationId xmlns:a16="http://schemas.microsoft.com/office/drawing/2014/main" id="{F30ADF5F-C960-B673-407F-74761F963317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1196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1" name="Picture 5" descr="Vocalbot">
            <a:extLst>
              <a:ext uri="{FF2B5EF4-FFF2-40B4-BE49-F238E27FC236}">
                <a16:creationId xmlns:a16="http://schemas.microsoft.com/office/drawing/2014/main" id="{1AE91E95-C64B-154B-CAF0-6E898F171C8A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308725"/>
            <a:ext cx="91440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2" name="Picture 2" descr="A storefront with a computer and balloons&#10;&#10;Description automatically generated">
            <a:extLst>
              <a:ext uri="{FF2B5EF4-FFF2-40B4-BE49-F238E27FC236}">
                <a16:creationId xmlns:a16="http://schemas.microsoft.com/office/drawing/2014/main" id="{4E75DC25-09F2-C4BB-7E9C-773C02D68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350"/>
            <a:ext cx="9144000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Vocaltop">
            <a:extLst>
              <a:ext uri="{FF2B5EF4-FFF2-40B4-BE49-F238E27FC236}">
                <a16:creationId xmlns:a16="http://schemas.microsoft.com/office/drawing/2014/main" id="{FF154410-72BD-9AE0-13B8-3F383A5B263C}"/>
              </a:ext>
            </a:extLst>
          </p:cNvPr>
          <p:cNvPicPr>
            <a:picLocks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1196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5" name="Rectangle 3">
            <a:extLst>
              <a:ext uri="{FF2B5EF4-FFF2-40B4-BE49-F238E27FC236}">
                <a16:creationId xmlns:a16="http://schemas.microsoft.com/office/drawing/2014/main" id="{558D16EA-C11C-E3C8-B1C8-D91B8F4503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223963"/>
          </a:xfrm>
        </p:spPr>
        <p:txBody>
          <a:bodyPr/>
          <a:lstStyle/>
          <a:p>
            <a:pPr eaLnBrk="1" hangingPunct="1"/>
            <a:endParaRPr lang="en-GB" altLang="en-US">
              <a:solidFill>
                <a:srgbClr val="000066"/>
              </a:solidFill>
              <a:latin typeface="Calibri" panose="020F0502020204030204" pitchFamily="34" charset="0"/>
            </a:endParaRP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7C8CCB10-0B03-4D5B-C028-A9544FE5C2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382000" cy="3733800"/>
          </a:xfrm>
        </p:spPr>
        <p:txBody>
          <a:bodyPr/>
          <a:lstStyle/>
          <a:p>
            <a:pPr eaLnBrk="1" hangingPunct="1">
              <a:defRPr/>
            </a:pPr>
            <a:endParaRPr lang="en-US" altLang="en-US" sz="24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4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197" name="Picture 5" descr="Vocalbot">
            <a:extLst>
              <a:ext uri="{FF2B5EF4-FFF2-40B4-BE49-F238E27FC236}">
                <a16:creationId xmlns:a16="http://schemas.microsoft.com/office/drawing/2014/main" id="{437A2B1B-14A2-8044-22B9-47630D3F822F}"/>
              </a:ext>
            </a:extLst>
          </p:cNvPr>
          <p:cNvPicPr>
            <a:picLocks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308725"/>
            <a:ext cx="91440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8" name="Picture 2" descr="A group of people standing next to a bus&#10;&#10;Description automatically generated">
            <a:extLst>
              <a:ext uri="{FF2B5EF4-FFF2-40B4-BE49-F238E27FC236}">
                <a16:creationId xmlns:a16="http://schemas.microsoft.com/office/drawing/2014/main" id="{6776BD46-4F61-70D7-7642-01BE37337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144000" cy="611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Vocaltop">
            <a:extLst>
              <a:ext uri="{FF2B5EF4-FFF2-40B4-BE49-F238E27FC236}">
                <a16:creationId xmlns:a16="http://schemas.microsoft.com/office/drawing/2014/main" id="{BEF41E2B-5715-4E62-8AB0-FAF3068A2B4A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1196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19" name="Rectangle 3">
            <a:extLst>
              <a:ext uri="{FF2B5EF4-FFF2-40B4-BE49-F238E27FC236}">
                <a16:creationId xmlns:a16="http://schemas.microsoft.com/office/drawing/2014/main" id="{03320786-46AD-4D81-EA0C-E54E62DAFC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223963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0066"/>
                </a:solidFill>
                <a:latin typeface="Calibri" panose="020F0502020204030204" pitchFamily="34" charset="0"/>
              </a:rPr>
              <a:t>Good Conversations</a:t>
            </a:r>
            <a:endParaRPr lang="en-GB" altLang="en-US">
              <a:solidFill>
                <a:srgbClr val="000066"/>
              </a:solidFill>
              <a:latin typeface="Calibri" panose="020F0502020204030204" pitchFamily="34" charset="0"/>
            </a:endParaRP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A3588A16-2700-E5E6-75F0-4369832B6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16113"/>
            <a:ext cx="8382000" cy="4027487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240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 is a good conversation important and 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 sz="240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difference can it make?</a:t>
            </a:r>
          </a:p>
          <a:p>
            <a:pPr marL="0" indent="0" algn="ctr" eaLnBrk="1" hangingPunct="1">
              <a:buFontTx/>
              <a:buNone/>
            </a:pPr>
            <a:endParaRPr lang="en-US" altLang="en-US" sz="240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eaLnBrk="1" hangingPunct="1">
              <a:buFontTx/>
              <a:buNone/>
            </a:pPr>
            <a:endParaRPr lang="en-US" altLang="en-US" sz="240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eaLnBrk="1" hangingPunct="1">
              <a:buFontTx/>
              <a:buNone/>
            </a:pPr>
            <a:endParaRPr lang="en-US" altLang="en-US" sz="240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eaLnBrk="1" hangingPunct="1">
              <a:buFontTx/>
              <a:buNone/>
            </a:pPr>
            <a:endParaRPr lang="en-GB" altLang="en-US" sz="240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221" name="Picture 5" descr="Vocalbot">
            <a:extLst>
              <a:ext uri="{FF2B5EF4-FFF2-40B4-BE49-F238E27FC236}">
                <a16:creationId xmlns:a16="http://schemas.microsoft.com/office/drawing/2014/main" id="{029E7BB8-D87E-CB1E-F647-6E14FD8C330C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308725"/>
            <a:ext cx="91440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2" name="Picture 1">
            <a:extLst>
              <a:ext uri="{FF2B5EF4-FFF2-40B4-BE49-F238E27FC236}">
                <a16:creationId xmlns:a16="http://schemas.microsoft.com/office/drawing/2014/main" id="{BCC01DD6-93FB-8657-D024-2B44D23829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50" y="2924175"/>
            <a:ext cx="4684713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Vocaltop">
            <a:extLst>
              <a:ext uri="{FF2B5EF4-FFF2-40B4-BE49-F238E27FC236}">
                <a16:creationId xmlns:a16="http://schemas.microsoft.com/office/drawing/2014/main" id="{64D1EAF1-71FB-D4CF-3228-A34C619DA5B3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1196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3" name="Rectangle 3">
            <a:extLst>
              <a:ext uri="{FF2B5EF4-FFF2-40B4-BE49-F238E27FC236}">
                <a16:creationId xmlns:a16="http://schemas.microsoft.com/office/drawing/2014/main" id="{FFFA5A66-1613-8394-D73D-8E0FF0ACAB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223963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0066"/>
                </a:solidFill>
                <a:latin typeface="Calibri" panose="020F0502020204030204" pitchFamily="34" charset="0"/>
              </a:rPr>
              <a:t>Solution focused questions</a:t>
            </a:r>
            <a:endParaRPr lang="en-GB" altLang="en-US">
              <a:solidFill>
                <a:srgbClr val="000066"/>
              </a:solidFill>
              <a:latin typeface="Calibri" panose="020F0502020204030204" pitchFamily="34" charset="0"/>
            </a:endParaRP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ED5ECF2B-CBFE-FD56-6C51-2D309519E9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382000" cy="3733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GB" altLang="en-US" sz="2400" b="1">
              <a:solidFill>
                <a:srgbClr val="000066"/>
              </a:solidFill>
            </a:endParaRPr>
          </a:p>
          <a:p>
            <a:pPr eaLnBrk="1" hangingPunct="1"/>
            <a:endParaRPr lang="en-GB" altLang="en-US" sz="2400">
              <a:solidFill>
                <a:srgbClr val="000066"/>
              </a:solidFill>
            </a:endParaRPr>
          </a:p>
        </p:txBody>
      </p:sp>
      <p:pic>
        <p:nvPicPr>
          <p:cNvPr id="10245" name="Picture 5" descr="Vocalbot">
            <a:extLst>
              <a:ext uri="{FF2B5EF4-FFF2-40B4-BE49-F238E27FC236}">
                <a16:creationId xmlns:a16="http://schemas.microsoft.com/office/drawing/2014/main" id="{3843E8B0-41B4-B9EB-70BB-E786AA64AD88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308725"/>
            <a:ext cx="91440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06C4CE81-4F8B-374E-D053-FBD952C8F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1" t="16576" r="20294" b="10384"/>
          <a:stretch>
            <a:fillRect/>
          </a:stretch>
        </p:blipFill>
        <p:spPr bwMode="auto">
          <a:xfrm>
            <a:off x="1547813" y="1916113"/>
            <a:ext cx="6119812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AEECE698-9C97-04E0-2F3C-C098EC6EF3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60338"/>
            <a:ext cx="8229600" cy="1143000"/>
          </a:xfrm>
        </p:spPr>
        <p:txBody>
          <a:bodyPr/>
          <a:lstStyle/>
          <a:p>
            <a:r>
              <a:rPr lang="en-US" altLang="en-US"/>
              <a:t>Adult Carer Support Plans</a:t>
            </a:r>
            <a:endParaRPr lang="en-GB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F42AF-313A-DF98-2B5A-638AAB65F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3" y="2114550"/>
            <a:ext cx="7775575" cy="35607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en-US" sz="20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 algn="ctr">
              <a:buFontTx/>
              <a:buNone/>
              <a:defRPr/>
            </a:pPr>
            <a:endParaRPr lang="en-US" sz="24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FontTx/>
              <a:buNone/>
              <a:defRPr/>
            </a:pPr>
            <a:r>
              <a:rPr lang="en-US" sz="24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ACSP helps carers to think about the support they might need as a carer, both now and in the future.</a:t>
            </a:r>
          </a:p>
          <a:p>
            <a:pPr marL="457200" lvl="1" indent="0">
              <a:buFontTx/>
              <a:buNone/>
              <a:defRPr/>
            </a:pPr>
            <a:endParaRPr lang="en-US" sz="24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FontTx/>
              <a:buNone/>
              <a:defRPr/>
            </a:pPr>
            <a:r>
              <a:rPr lang="en-US" sz="24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can also help the carer, as well as others they engage with, identify and better understand their support needs. </a:t>
            </a:r>
            <a:endParaRPr lang="en-GB" sz="24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268" name="Picture 2" descr="Vocaltop">
            <a:extLst>
              <a:ext uri="{FF2B5EF4-FFF2-40B4-BE49-F238E27FC236}">
                <a16:creationId xmlns:a16="http://schemas.microsoft.com/office/drawing/2014/main" id="{82811EF1-EE9E-7A95-B019-9A1545BFF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61913"/>
            <a:ext cx="9144001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69" name="Picture 5" descr="Vocalbot">
            <a:extLst>
              <a:ext uri="{FF2B5EF4-FFF2-40B4-BE49-F238E27FC236}">
                <a16:creationId xmlns:a16="http://schemas.microsoft.com/office/drawing/2014/main" id="{739EA6AC-92D2-CB0C-3C61-BFD5FB4DB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ED998344-ACE5-4447-2FCC-295EB6230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388" y="1146175"/>
            <a:ext cx="8229600" cy="122396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en-US" kern="0" dirty="0">
                <a:solidFill>
                  <a:srgbClr val="000066"/>
                </a:solidFill>
                <a:latin typeface="Calibri" panose="020F0502020204030204" pitchFamily="34" charset="0"/>
              </a:rPr>
              <a:t>Adult Carer Support Plans</a:t>
            </a:r>
          </a:p>
          <a:p>
            <a:pPr eaLnBrk="1" hangingPunct="1">
              <a:defRPr/>
            </a:pPr>
            <a:r>
              <a:rPr lang="en-US" altLang="en-US" kern="0" dirty="0">
                <a:solidFill>
                  <a:srgbClr val="000066"/>
                </a:solidFill>
                <a:latin typeface="Calibri" panose="020F0502020204030204" pitchFamily="34" charset="0"/>
              </a:rPr>
              <a:t>ACSP</a:t>
            </a:r>
            <a:endParaRPr lang="en-GB" altLang="en-US" kern="0" dirty="0">
              <a:solidFill>
                <a:srgbClr val="000066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0010BE6-8655-CE37-6A93-7927E019E3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60338"/>
            <a:ext cx="8229600" cy="1143000"/>
          </a:xfrm>
        </p:spPr>
        <p:txBody>
          <a:bodyPr/>
          <a:lstStyle/>
          <a:p>
            <a:r>
              <a:rPr lang="en-US" altLang="en-US"/>
              <a:t>Adult Carer Support Plans</a:t>
            </a:r>
            <a:endParaRPr lang="en-GB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A2F8D-C233-F423-895F-6BCEE1446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79625"/>
            <a:ext cx="8229600" cy="4065588"/>
          </a:xfrm>
        </p:spPr>
        <p:txBody>
          <a:bodyPr/>
          <a:lstStyle/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r>
              <a:rPr lang="en-US" sz="200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Before a plan is started carers should be made aware of their right to an ACSP and have an opportunity to ask any questions. 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r>
              <a:rPr lang="en-GB" sz="200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should be personal and reflect their unique situation, including quotes and examples. 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r>
              <a:rPr lang="en-GB" sz="200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should capture the outcomes they want to achieve, and the support they need from others to help them meet these outcomes. 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r>
              <a:rPr lang="en-GB" sz="200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a living document which can be updated and reviewed as the caring situation progresses. 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r>
              <a:rPr lang="en-GB" sz="200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should include clear actions, detailing who is responsible and have timeframes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r>
              <a:rPr lang="en-GB" sz="200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should also capture unmet need</a:t>
            </a:r>
          </a:p>
          <a:p>
            <a:pPr marL="0" indent="0">
              <a:buFontTx/>
              <a:buNone/>
              <a:defRPr/>
            </a:pPr>
            <a:endParaRPr lang="en-GB" sz="2000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316" name="Picture 2" descr="Vocaltop">
            <a:extLst>
              <a:ext uri="{FF2B5EF4-FFF2-40B4-BE49-F238E27FC236}">
                <a16:creationId xmlns:a16="http://schemas.microsoft.com/office/drawing/2014/main" id="{02B3ABBD-4E06-DE74-3C94-639FAB657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61913"/>
            <a:ext cx="9144001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7" name="Picture 5" descr="Vocalbot">
            <a:extLst>
              <a:ext uri="{FF2B5EF4-FFF2-40B4-BE49-F238E27FC236}">
                <a16:creationId xmlns:a16="http://schemas.microsoft.com/office/drawing/2014/main" id="{64535130-7FFC-C065-422B-8FFD5EC41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8" name="Rectangle 3">
            <a:extLst>
              <a:ext uri="{FF2B5EF4-FFF2-40B4-BE49-F238E27FC236}">
                <a16:creationId xmlns:a16="http://schemas.microsoft.com/office/drawing/2014/main" id="{0BD793CA-4D43-02C1-300B-B8D191F6A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838200"/>
            <a:ext cx="8229600" cy="134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20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Fundamentals of a good ACSP</a:t>
            </a:r>
            <a:endParaRPr lang="en-GB" altLang="en-US" sz="420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B6021EF4-A8EB-0D92-0DF6-DF214DA82E6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en-GB" altLang="en-US"/>
          </a:p>
          <a:p>
            <a:pPr eaLnBrk="1" hangingPunct="1"/>
            <a:endParaRPr lang="en-GB" altLang="en-US" sz="2400" b="1">
              <a:solidFill>
                <a:srgbClr val="000066"/>
              </a:solidFill>
            </a:endParaRPr>
          </a:p>
          <a:p>
            <a:pPr eaLnBrk="1" hangingPunct="1"/>
            <a:endParaRPr lang="en-GB" altLang="en-US" sz="2400">
              <a:solidFill>
                <a:srgbClr val="000066"/>
              </a:solidFill>
            </a:endParaRPr>
          </a:p>
        </p:txBody>
      </p:sp>
      <p:pic>
        <p:nvPicPr>
          <p:cNvPr id="15363" name="Picture 5" descr="Vocalbot">
            <a:extLst>
              <a:ext uri="{FF2B5EF4-FFF2-40B4-BE49-F238E27FC236}">
                <a16:creationId xmlns:a16="http://schemas.microsoft.com/office/drawing/2014/main" id="{FA01144D-82EE-47B2-77DE-C068F81DFA10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308725"/>
            <a:ext cx="91440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4" name="Title 4">
            <a:extLst>
              <a:ext uri="{FF2B5EF4-FFF2-40B4-BE49-F238E27FC236}">
                <a16:creationId xmlns:a16="http://schemas.microsoft.com/office/drawing/2014/main" id="{4708A5A7-5056-1BFF-CE30-705614A329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pic>
        <p:nvPicPr>
          <p:cNvPr id="15365" name="Picture 5" descr="A planet on fire&#10;&#10;Description automatically generated">
            <a:extLst>
              <a:ext uri="{FF2B5EF4-FFF2-40B4-BE49-F238E27FC236}">
                <a16:creationId xmlns:a16="http://schemas.microsoft.com/office/drawing/2014/main" id="{A23745C4-2703-973B-C07C-E3903DDEB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40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5D6A27B3-D06F-7EE5-DF76-4A4539B03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60338"/>
            <a:ext cx="8229600" cy="1143000"/>
          </a:xfrm>
        </p:spPr>
        <p:txBody>
          <a:bodyPr/>
          <a:lstStyle/>
          <a:p>
            <a:r>
              <a:rPr lang="en-US" altLang="en-US"/>
              <a:t>Adult Carer Support Plans</a:t>
            </a:r>
            <a:endParaRPr lang="en-GB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F67EA-16F2-6933-DBDE-ED8E2902B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79625"/>
            <a:ext cx="8229600" cy="4065588"/>
          </a:xfrm>
        </p:spPr>
        <p:txBody>
          <a:bodyPr/>
          <a:lstStyle/>
          <a:p>
            <a:pPr marL="0" indent="0">
              <a:lnSpc>
                <a:spcPct val="107000"/>
              </a:lnSpc>
              <a:buFontTx/>
              <a:buNone/>
              <a:defRPr/>
            </a:pPr>
            <a:r>
              <a:rPr lang="en-US" sz="18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Our Practitioners will work with carers to identify supports and solutions to meet their personal outcomes</a:t>
            </a:r>
          </a:p>
          <a:p>
            <a:pPr marL="0" indent="0">
              <a:lnSpc>
                <a:spcPct val="107000"/>
              </a:lnSpc>
              <a:buFontTx/>
              <a:buNone/>
              <a:defRPr/>
            </a:pPr>
            <a:endParaRPr lang="en-GB" sz="1800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buFontTx/>
              <a:buNone/>
              <a:defRPr/>
            </a:pPr>
            <a:r>
              <a:rPr lang="en-GB" sz="18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can include VOCAL services such as:</a:t>
            </a:r>
          </a:p>
          <a:p>
            <a:pPr>
              <a:lnSpc>
                <a:spcPct val="107000"/>
              </a:lnSpc>
              <a:defRPr/>
            </a:pPr>
            <a:r>
              <a:rPr lang="en-GB" sz="18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Wee Breaks</a:t>
            </a:r>
          </a:p>
          <a:p>
            <a:pPr>
              <a:lnSpc>
                <a:spcPct val="107000"/>
              </a:lnSpc>
              <a:defRPr/>
            </a:pPr>
            <a:r>
              <a:rPr lang="en-GB" sz="18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Counselling</a:t>
            </a:r>
          </a:p>
          <a:p>
            <a:pPr>
              <a:lnSpc>
                <a:spcPct val="107000"/>
              </a:lnSpc>
              <a:defRPr/>
            </a:pPr>
            <a:r>
              <a:rPr lang="en-GB" sz="18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Training and peer support</a:t>
            </a:r>
          </a:p>
          <a:p>
            <a:pPr marL="0" indent="0">
              <a:lnSpc>
                <a:spcPct val="107000"/>
              </a:lnSpc>
              <a:buFontTx/>
              <a:buNone/>
              <a:defRPr/>
            </a:pPr>
            <a:endParaRPr lang="en-GB" sz="1800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buFontTx/>
              <a:buNone/>
              <a:defRPr/>
            </a:pPr>
            <a:r>
              <a:rPr lang="en-GB" sz="18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can also include a range of community supports and services for the carer and cared-for person</a:t>
            </a:r>
          </a:p>
          <a:p>
            <a:pPr marL="0" indent="0">
              <a:lnSpc>
                <a:spcPct val="107000"/>
              </a:lnSpc>
              <a:buFontTx/>
              <a:buNone/>
              <a:defRPr/>
            </a:pPr>
            <a:r>
              <a:rPr lang="en-GB" sz="18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may also include statutory support and replacement care, such as respite </a:t>
            </a:r>
          </a:p>
          <a:p>
            <a:pPr marL="457200" lvl="1" indent="0">
              <a:lnSpc>
                <a:spcPct val="107000"/>
              </a:lnSpc>
              <a:buFontTx/>
              <a:buNone/>
              <a:defRPr/>
            </a:pPr>
            <a:endParaRPr lang="en-GB" sz="1600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lnSpc>
                <a:spcPct val="107000"/>
              </a:lnSpc>
              <a:buFontTx/>
              <a:buNone/>
              <a:defRPr/>
            </a:pPr>
            <a:endParaRPr lang="en-GB" sz="1600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endParaRPr lang="en-GB" sz="1600" b="1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endParaRPr lang="en-GB" sz="1600" b="1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endParaRPr lang="en-GB" sz="1600" b="1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388" name="Picture 2" descr="Vocaltop">
            <a:extLst>
              <a:ext uri="{FF2B5EF4-FFF2-40B4-BE49-F238E27FC236}">
                <a16:creationId xmlns:a16="http://schemas.microsoft.com/office/drawing/2014/main" id="{DED5CA29-BBCC-AC08-CB59-D7BCE2AAB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61913"/>
            <a:ext cx="9144001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9" name="Picture 5" descr="Vocalbot">
            <a:extLst>
              <a:ext uri="{FF2B5EF4-FFF2-40B4-BE49-F238E27FC236}">
                <a16:creationId xmlns:a16="http://schemas.microsoft.com/office/drawing/2014/main" id="{C6A98B39-1147-26D7-48EA-8A53F5496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0" name="Rectangle 3">
            <a:extLst>
              <a:ext uri="{FF2B5EF4-FFF2-40B4-BE49-F238E27FC236}">
                <a16:creationId xmlns:a16="http://schemas.microsoft.com/office/drawing/2014/main" id="{0ED900D6-C10A-19A0-08D8-D6E7C21AB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8" y="836613"/>
            <a:ext cx="8229600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20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Brokering support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Vocaltop">
            <a:extLst>
              <a:ext uri="{FF2B5EF4-FFF2-40B4-BE49-F238E27FC236}">
                <a16:creationId xmlns:a16="http://schemas.microsoft.com/office/drawing/2014/main" id="{761928E2-D521-3CB7-B829-00574595D89C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1196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5" name="Rectangle 3">
            <a:extLst>
              <a:ext uri="{FF2B5EF4-FFF2-40B4-BE49-F238E27FC236}">
                <a16:creationId xmlns:a16="http://schemas.microsoft.com/office/drawing/2014/main" id="{DA3D00AF-6E90-07ED-488B-475B2E2E29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223963"/>
          </a:xfrm>
        </p:spPr>
        <p:txBody>
          <a:bodyPr/>
          <a:lstStyle/>
          <a:p>
            <a:pPr eaLnBrk="1" hangingPunct="1"/>
            <a:endParaRPr lang="en-GB" altLang="en-US">
              <a:solidFill>
                <a:srgbClr val="000066"/>
              </a:solidFill>
              <a:latin typeface="Calibri" panose="020F0502020204030204" pitchFamily="34" charset="0"/>
            </a:endParaRP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4A0B4C03-C18D-ADD4-593F-81A3E9BB09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382000" cy="3733800"/>
          </a:xfrm>
        </p:spPr>
        <p:txBody>
          <a:bodyPr/>
          <a:lstStyle/>
          <a:p>
            <a:pPr eaLnBrk="1" hangingPunct="1">
              <a:defRPr/>
            </a:pPr>
            <a:endParaRPr lang="en-US" altLang="en-US" sz="24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4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437" name="Picture 5" descr="Vocalbot">
            <a:extLst>
              <a:ext uri="{FF2B5EF4-FFF2-40B4-BE49-F238E27FC236}">
                <a16:creationId xmlns:a16="http://schemas.microsoft.com/office/drawing/2014/main" id="{838AD997-9DE5-2007-5E8E-99679EE6AA11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308725"/>
            <a:ext cx="91440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8" name="Picture 2" descr="A person holding a cup&#10;&#10;Description automatically generated">
            <a:extLst>
              <a:ext uri="{FF2B5EF4-FFF2-40B4-BE49-F238E27FC236}">
                <a16:creationId xmlns:a16="http://schemas.microsoft.com/office/drawing/2014/main" id="{C8E92622-6B6F-CCA3-F876-DC1303923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24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Vocaltop">
            <a:extLst>
              <a:ext uri="{FF2B5EF4-FFF2-40B4-BE49-F238E27FC236}">
                <a16:creationId xmlns:a16="http://schemas.microsoft.com/office/drawing/2014/main" id="{A02CBA4E-1FAB-862D-3A17-C42724FF5C72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1196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59" name="Picture 5" descr="Vocalbot">
            <a:extLst>
              <a:ext uri="{FF2B5EF4-FFF2-40B4-BE49-F238E27FC236}">
                <a16:creationId xmlns:a16="http://schemas.microsoft.com/office/drawing/2014/main" id="{F143B9EB-572E-8CB7-8720-0A20CD8AFCC2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308725"/>
            <a:ext cx="91440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0" name="Picture 2" descr="A group of people sitting at tables&#10;&#10;Description automatically generated">
            <a:extLst>
              <a:ext uri="{FF2B5EF4-FFF2-40B4-BE49-F238E27FC236}">
                <a16:creationId xmlns:a16="http://schemas.microsoft.com/office/drawing/2014/main" id="{4B44DA85-00FA-E736-7AF0-A1D23754A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350"/>
            <a:ext cx="9144000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Vocaltop">
            <a:extLst>
              <a:ext uri="{FF2B5EF4-FFF2-40B4-BE49-F238E27FC236}">
                <a16:creationId xmlns:a16="http://schemas.microsoft.com/office/drawing/2014/main" id="{53957D63-6912-FC2E-7D96-226A2A037C74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1196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3" name="Rectangle 3">
            <a:extLst>
              <a:ext uri="{FF2B5EF4-FFF2-40B4-BE49-F238E27FC236}">
                <a16:creationId xmlns:a16="http://schemas.microsoft.com/office/drawing/2014/main" id="{07B63C50-5982-A3E6-A703-7656A7904F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223963"/>
          </a:xfrm>
        </p:spPr>
        <p:txBody>
          <a:bodyPr/>
          <a:lstStyle/>
          <a:p>
            <a:pPr eaLnBrk="1" hangingPunct="1"/>
            <a:endParaRPr lang="en-GB" altLang="en-US">
              <a:solidFill>
                <a:srgbClr val="000066"/>
              </a:solidFill>
              <a:latin typeface="Calibri" panose="020F0502020204030204" pitchFamily="34" charset="0"/>
            </a:endParaRP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30BF6AA9-6FD9-0E8C-514E-DB4EA3F3EF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382000" cy="3733800"/>
          </a:xfrm>
        </p:spPr>
        <p:txBody>
          <a:bodyPr/>
          <a:lstStyle/>
          <a:p>
            <a:pPr eaLnBrk="1" hangingPunct="1">
              <a:defRPr/>
            </a:pPr>
            <a:endParaRPr lang="en-US" altLang="en-US" sz="24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4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485" name="Picture 5" descr="Vocalbot">
            <a:extLst>
              <a:ext uri="{FF2B5EF4-FFF2-40B4-BE49-F238E27FC236}">
                <a16:creationId xmlns:a16="http://schemas.microsoft.com/office/drawing/2014/main" id="{333672ED-0D35-F44E-9829-3927F64261B7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308725"/>
            <a:ext cx="91440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6" name="Picture 2" descr="A group of people sitting in a room playing a guitar&#10;&#10;Description automatically generated">
            <a:extLst>
              <a:ext uri="{FF2B5EF4-FFF2-40B4-BE49-F238E27FC236}">
                <a16:creationId xmlns:a16="http://schemas.microsoft.com/office/drawing/2014/main" id="{2859EE97-F629-5CA0-3E0B-7FF07BDC4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260350"/>
            <a:ext cx="9144000" cy="616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Vocaltop">
            <a:extLst>
              <a:ext uri="{FF2B5EF4-FFF2-40B4-BE49-F238E27FC236}">
                <a16:creationId xmlns:a16="http://schemas.microsoft.com/office/drawing/2014/main" id="{54694030-940C-39F0-9CBC-F0C8B487DFC4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1196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7" name="Rectangle 3">
            <a:extLst>
              <a:ext uri="{FF2B5EF4-FFF2-40B4-BE49-F238E27FC236}">
                <a16:creationId xmlns:a16="http://schemas.microsoft.com/office/drawing/2014/main" id="{81BD4B39-DD0F-AF79-111F-93A4D86BB5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223963"/>
          </a:xfrm>
        </p:spPr>
        <p:txBody>
          <a:bodyPr/>
          <a:lstStyle/>
          <a:p>
            <a:pPr eaLnBrk="1" hangingPunct="1"/>
            <a:endParaRPr lang="en-GB" altLang="en-US">
              <a:solidFill>
                <a:srgbClr val="000066"/>
              </a:solidFill>
              <a:latin typeface="Calibri" panose="020F0502020204030204" pitchFamily="34" charset="0"/>
            </a:endParaRP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18F44A03-6929-A75F-F04B-4BA796C764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382000" cy="3733800"/>
          </a:xfrm>
        </p:spPr>
        <p:txBody>
          <a:bodyPr/>
          <a:lstStyle/>
          <a:p>
            <a:pPr eaLnBrk="1" hangingPunct="1">
              <a:defRPr/>
            </a:pPr>
            <a:endParaRPr lang="en-US" altLang="en-US" sz="24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4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509" name="Picture 5" descr="Vocalbot">
            <a:extLst>
              <a:ext uri="{FF2B5EF4-FFF2-40B4-BE49-F238E27FC236}">
                <a16:creationId xmlns:a16="http://schemas.microsoft.com/office/drawing/2014/main" id="{F92FE16B-4C6A-A2D4-2D04-A142230D6803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308725"/>
            <a:ext cx="91440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510" name="Picture 2" descr="A group of women holding flowers&#10;&#10;Description automatically generated">
            <a:extLst>
              <a:ext uri="{FF2B5EF4-FFF2-40B4-BE49-F238E27FC236}">
                <a16:creationId xmlns:a16="http://schemas.microsoft.com/office/drawing/2014/main" id="{3B4CFCE6-255F-531E-12D5-DCBAF7013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350"/>
            <a:ext cx="9144000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Vocaltop">
            <a:extLst>
              <a:ext uri="{FF2B5EF4-FFF2-40B4-BE49-F238E27FC236}">
                <a16:creationId xmlns:a16="http://schemas.microsoft.com/office/drawing/2014/main" id="{8FAC8B62-1693-9A5C-09F8-28B9F7B51FE3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1196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1" name="Rectangle 3">
            <a:extLst>
              <a:ext uri="{FF2B5EF4-FFF2-40B4-BE49-F238E27FC236}">
                <a16:creationId xmlns:a16="http://schemas.microsoft.com/office/drawing/2014/main" id="{9A28F28B-DE39-AD91-54D9-6304B35791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223963"/>
          </a:xfrm>
        </p:spPr>
        <p:txBody>
          <a:bodyPr/>
          <a:lstStyle/>
          <a:p>
            <a:pPr eaLnBrk="1" hangingPunct="1"/>
            <a:endParaRPr lang="en-GB" altLang="en-US">
              <a:solidFill>
                <a:srgbClr val="000066"/>
              </a:solidFill>
              <a:latin typeface="Calibri" panose="020F0502020204030204" pitchFamily="34" charset="0"/>
            </a:endParaRP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728217A3-5C1B-FCAE-09BD-99CBE94A2E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382000" cy="3733800"/>
          </a:xfrm>
        </p:spPr>
        <p:txBody>
          <a:bodyPr/>
          <a:lstStyle/>
          <a:p>
            <a:pPr eaLnBrk="1" hangingPunct="1">
              <a:defRPr/>
            </a:pPr>
            <a:endParaRPr lang="en-US" altLang="en-US" sz="24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4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533" name="Picture 5" descr="Vocalbot">
            <a:extLst>
              <a:ext uri="{FF2B5EF4-FFF2-40B4-BE49-F238E27FC236}">
                <a16:creationId xmlns:a16="http://schemas.microsoft.com/office/drawing/2014/main" id="{C300D793-7454-54F9-6630-0A9947D2EBF1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308725"/>
            <a:ext cx="91440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4" name="Picture 2" descr="A person in a kayak&#10;&#10;Description automatically generated">
            <a:extLst>
              <a:ext uri="{FF2B5EF4-FFF2-40B4-BE49-F238E27FC236}">
                <a16:creationId xmlns:a16="http://schemas.microsoft.com/office/drawing/2014/main" id="{C3B580E0-D617-C250-D51E-B53DC105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144000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Vocaltop">
            <a:extLst>
              <a:ext uri="{FF2B5EF4-FFF2-40B4-BE49-F238E27FC236}">
                <a16:creationId xmlns:a16="http://schemas.microsoft.com/office/drawing/2014/main" id="{5B0A5045-2E86-2DA5-36A0-099803FB7D2D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1196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5" name="Rectangle 3">
            <a:extLst>
              <a:ext uri="{FF2B5EF4-FFF2-40B4-BE49-F238E27FC236}">
                <a16:creationId xmlns:a16="http://schemas.microsoft.com/office/drawing/2014/main" id="{DEB03213-358A-EFDE-EBB3-B0583D7279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223963"/>
          </a:xfrm>
        </p:spPr>
        <p:txBody>
          <a:bodyPr/>
          <a:lstStyle/>
          <a:p>
            <a:pPr eaLnBrk="1" hangingPunct="1"/>
            <a:endParaRPr lang="en-GB" altLang="en-US">
              <a:solidFill>
                <a:srgbClr val="000066"/>
              </a:solidFill>
              <a:latin typeface="Calibri" panose="020F0502020204030204" pitchFamily="34" charset="0"/>
            </a:endParaRP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CDF9F152-C272-0C56-8DA7-00C4EBA066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382000" cy="3733800"/>
          </a:xfrm>
        </p:spPr>
        <p:txBody>
          <a:bodyPr/>
          <a:lstStyle/>
          <a:p>
            <a:pPr eaLnBrk="1" hangingPunct="1">
              <a:defRPr/>
            </a:pPr>
            <a:endParaRPr lang="en-US" altLang="en-US" sz="24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4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557" name="Picture 5" descr="Vocalbot">
            <a:extLst>
              <a:ext uri="{FF2B5EF4-FFF2-40B4-BE49-F238E27FC236}">
                <a16:creationId xmlns:a16="http://schemas.microsoft.com/office/drawing/2014/main" id="{348E3C70-E9C0-7601-70E7-783BDB63ED14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308725"/>
            <a:ext cx="91440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8" name="Picture 2" descr="A person and person with bicycles and a baby in a stroller&#10;&#10;Description automatically generated">
            <a:extLst>
              <a:ext uri="{FF2B5EF4-FFF2-40B4-BE49-F238E27FC236}">
                <a16:creationId xmlns:a16="http://schemas.microsoft.com/office/drawing/2014/main" id="{8B713E31-98A1-6020-4BBF-390D868ED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813"/>
            <a:ext cx="9144000" cy="619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Vocaltop">
            <a:extLst>
              <a:ext uri="{FF2B5EF4-FFF2-40B4-BE49-F238E27FC236}">
                <a16:creationId xmlns:a16="http://schemas.microsoft.com/office/drawing/2014/main" id="{A2BC45AD-96C5-22EF-4AAA-8DD14801BF38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1196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79" name="Rectangle 3">
            <a:extLst>
              <a:ext uri="{FF2B5EF4-FFF2-40B4-BE49-F238E27FC236}">
                <a16:creationId xmlns:a16="http://schemas.microsoft.com/office/drawing/2014/main" id="{97811D1E-B352-16CC-4085-3C0D307D13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223963"/>
          </a:xfrm>
        </p:spPr>
        <p:txBody>
          <a:bodyPr/>
          <a:lstStyle/>
          <a:p>
            <a:pPr eaLnBrk="1" hangingPunct="1"/>
            <a:endParaRPr lang="en-GB" altLang="en-US">
              <a:solidFill>
                <a:srgbClr val="000066"/>
              </a:solidFill>
              <a:latin typeface="Calibri" panose="020F0502020204030204" pitchFamily="34" charset="0"/>
            </a:endParaRP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48C73AE1-38EA-9237-7D5A-53CC5969E9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382000" cy="3733800"/>
          </a:xfrm>
        </p:spPr>
        <p:txBody>
          <a:bodyPr/>
          <a:lstStyle/>
          <a:p>
            <a:pPr eaLnBrk="1" hangingPunct="1">
              <a:defRPr/>
            </a:pPr>
            <a:endParaRPr lang="en-US" altLang="en-US" sz="24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4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581" name="Picture 5" descr="Vocalbot">
            <a:extLst>
              <a:ext uri="{FF2B5EF4-FFF2-40B4-BE49-F238E27FC236}">
                <a16:creationId xmlns:a16="http://schemas.microsoft.com/office/drawing/2014/main" id="{457FD496-E3D3-E790-4C92-E88467EF06C6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308725"/>
            <a:ext cx="91440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2" name="Picture 2" descr="A person in yellow shirt holding an elderly person in a chair&#10;&#10;Description automatically generated">
            <a:extLst>
              <a:ext uri="{FF2B5EF4-FFF2-40B4-BE49-F238E27FC236}">
                <a16:creationId xmlns:a16="http://schemas.microsoft.com/office/drawing/2014/main" id="{E031D1A2-36AE-819D-0DBA-9AAD68BE8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9413"/>
            <a:ext cx="9144000" cy="609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Vocaltop">
            <a:extLst>
              <a:ext uri="{FF2B5EF4-FFF2-40B4-BE49-F238E27FC236}">
                <a16:creationId xmlns:a16="http://schemas.microsoft.com/office/drawing/2014/main" id="{412329CB-9893-D988-CB75-D34E4DF4E312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1196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3" name="Rectangle 3">
            <a:extLst>
              <a:ext uri="{FF2B5EF4-FFF2-40B4-BE49-F238E27FC236}">
                <a16:creationId xmlns:a16="http://schemas.microsoft.com/office/drawing/2014/main" id="{9D244236-51D6-E65D-DA9E-D6F53A8813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223963"/>
          </a:xfrm>
        </p:spPr>
        <p:txBody>
          <a:bodyPr/>
          <a:lstStyle/>
          <a:p>
            <a:pPr eaLnBrk="1" hangingPunct="1"/>
            <a:endParaRPr lang="en-GB" altLang="en-US">
              <a:solidFill>
                <a:srgbClr val="000066"/>
              </a:solidFill>
              <a:latin typeface="Calibri" panose="020F0502020204030204" pitchFamily="34" charset="0"/>
            </a:endParaRP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072CA7A3-7DDF-3238-526A-BEBCE12EDF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382000" cy="3733800"/>
          </a:xfrm>
        </p:spPr>
        <p:txBody>
          <a:bodyPr/>
          <a:lstStyle/>
          <a:p>
            <a:pPr eaLnBrk="1" hangingPunct="1">
              <a:defRPr/>
            </a:pPr>
            <a:endParaRPr lang="en-US" altLang="en-US" sz="24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24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605" name="Picture 5" descr="Vocalbot">
            <a:extLst>
              <a:ext uri="{FF2B5EF4-FFF2-40B4-BE49-F238E27FC236}">
                <a16:creationId xmlns:a16="http://schemas.microsoft.com/office/drawing/2014/main" id="{1FA04EC0-DCC9-107C-26F6-CB2178BE631D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308725"/>
            <a:ext cx="91440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6" name="Picture 2" descr="A group of people standing outside&#10;&#10;Description automatically generated">
            <a:extLst>
              <a:ext uri="{FF2B5EF4-FFF2-40B4-BE49-F238E27FC236}">
                <a16:creationId xmlns:a16="http://schemas.microsoft.com/office/drawing/2014/main" id="{AB01DE48-FE86-FF06-3E30-D1A2ED4A6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7825"/>
            <a:ext cx="9144000" cy="610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55402F52-3A57-A00D-96DB-7826BC6DB7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60338"/>
            <a:ext cx="8229600" cy="1143000"/>
          </a:xfrm>
        </p:spPr>
        <p:txBody>
          <a:bodyPr/>
          <a:lstStyle/>
          <a:p>
            <a:r>
              <a:rPr lang="en-US" altLang="en-US"/>
              <a:t>Adult Carer Support Plans</a:t>
            </a:r>
            <a:endParaRPr lang="en-GB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FC6A6-9BC8-CE22-2006-E92B0645A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79625"/>
            <a:ext cx="8229600" cy="4065588"/>
          </a:xfrm>
        </p:spPr>
        <p:txBody>
          <a:bodyPr/>
          <a:lstStyle/>
          <a:p>
            <a:pPr marL="0" indent="0">
              <a:lnSpc>
                <a:spcPct val="107000"/>
              </a:lnSpc>
              <a:buFontTx/>
              <a:buNone/>
              <a:defRPr/>
            </a:pPr>
            <a:r>
              <a:rPr lang="en-GB" sz="18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Midlothian Care and Support Co-operative will provide a platform that facilitates brokerage of personalised support for carers, identifies local assets, and enhances local economic value </a:t>
            </a:r>
          </a:p>
          <a:p>
            <a:pPr marL="0" indent="0">
              <a:lnSpc>
                <a:spcPct val="107000"/>
              </a:lnSpc>
              <a:buFontTx/>
              <a:buNone/>
              <a:defRPr/>
            </a:pPr>
            <a:endParaRPr lang="en-GB" sz="1800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buFontTx/>
              <a:buNone/>
              <a:defRPr/>
            </a:pPr>
            <a:r>
              <a:rPr lang="en-US" sz="1800" b="1" dirty="0" err="1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Maximising</a:t>
            </a:r>
            <a:r>
              <a:rPr lang="en-US" sz="18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local capacity:</a:t>
            </a:r>
            <a:r>
              <a:rPr lang="en-US" sz="18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07000"/>
              </a:lnSpc>
              <a:defRPr/>
            </a:pPr>
            <a:r>
              <a:rPr lang="en-US" sz="18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 assets and community resources </a:t>
            </a:r>
          </a:p>
          <a:p>
            <a:pPr>
              <a:lnSpc>
                <a:spcPct val="107000"/>
              </a:lnSpc>
              <a:defRPr/>
            </a:pPr>
            <a:r>
              <a:rPr lang="en-US" sz="18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Existing services (this may include PA and PA recruitment opportunities)</a:t>
            </a:r>
          </a:p>
          <a:p>
            <a:pPr>
              <a:lnSpc>
                <a:spcPct val="107000"/>
              </a:lnSpc>
              <a:defRPr/>
            </a:pPr>
            <a:r>
              <a:rPr lang="en-US" sz="18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Professionals/therapists – such as Podiatrists or Opticians</a:t>
            </a:r>
          </a:p>
          <a:p>
            <a:pPr>
              <a:lnSpc>
                <a:spcPct val="107000"/>
              </a:lnSpc>
              <a:defRPr/>
            </a:pPr>
            <a:r>
              <a:rPr lang="en-US" sz="18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Handyperson/trades </a:t>
            </a:r>
          </a:p>
          <a:p>
            <a:pPr marL="0" indent="0">
              <a:lnSpc>
                <a:spcPct val="107000"/>
              </a:lnSpc>
              <a:buFontTx/>
              <a:buNone/>
              <a:defRPr/>
            </a:pPr>
            <a:endParaRPr lang="en-GB" sz="1800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lnSpc>
                <a:spcPct val="107000"/>
              </a:lnSpc>
              <a:buFontTx/>
              <a:buNone/>
              <a:defRPr/>
            </a:pPr>
            <a:endParaRPr lang="en-GB" sz="1600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endParaRPr lang="en-GB" sz="1600" b="1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endParaRPr lang="en-GB" sz="1600" b="1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endParaRPr lang="en-GB" sz="1600" b="1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628" name="Picture 2" descr="Vocaltop">
            <a:extLst>
              <a:ext uri="{FF2B5EF4-FFF2-40B4-BE49-F238E27FC236}">
                <a16:creationId xmlns:a16="http://schemas.microsoft.com/office/drawing/2014/main" id="{C464FEEA-9191-F02B-159C-610518F21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61913"/>
            <a:ext cx="9144001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9" name="Picture 5" descr="Vocalbot">
            <a:extLst>
              <a:ext uri="{FF2B5EF4-FFF2-40B4-BE49-F238E27FC236}">
                <a16:creationId xmlns:a16="http://schemas.microsoft.com/office/drawing/2014/main" id="{8B5B862F-7A79-914B-57FD-FC1BD64FF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30" name="Rectangle 3">
            <a:extLst>
              <a:ext uri="{FF2B5EF4-FFF2-40B4-BE49-F238E27FC236}">
                <a16:creationId xmlns:a16="http://schemas.microsoft.com/office/drawing/2014/main" id="{5F000183-3D35-CBFA-2CFC-B0348A874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8" y="836613"/>
            <a:ext cx="8229600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20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Care Cooperative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1BABBCFA-93D8-FE77-018D-16AB3AC002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60338"/>
            <a:ext cx="8229600" cy="1143000"/>
          </a:xfrm>
        </p:spPr>
        <p:txBody>
          <a:bodyPr/>
          <a:lstStyle/>
          <a:p>
            <a:r>
              <a:rPr lang="en-US" altLang="en-US"/>
              <a:t>Adult Carer Support Plans</a:t>
            </a:r>
            <a:endParaRPr lang="en-GB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123B7-D85F-1043-398B-32594FF02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79625"/>
            <a:ext cx="8229600" cy="4065588"/>
          </a:xfrm>
        </p:spPr>
        <p:txBody>
          <a:bodyPr/>
          <a:lstStyle/>
          <a:p>
            <a:pPr marL="0" indent="0" algn="ctr">
              <a:lnSpc>
                <a:spcPct val="107000"/>
              </a:lnSpc>
              <a:buFontTx/>
              <a:buNone/>
              <a:defRPr/>
            </a:pPr>
            <a:r>
              <a:rPr lang="en-GB" sz="4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you!</a:t>
            </a:r>
          </a:p>
          <a:p>
            <a:pPr marL="0" indent="0" algn="ctr">
              <a:lnSpc>
                <a:spcPct val="107000"/>
              </a:lnSpc>
              <a:buFontTx/>
              <a:buNone/>
              <a:defRPr/>
            </a:pPr>
            <a:endParaRPr lang="en-GB" sz="2800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07000"/>
              </a:lnSpc>
              <a:buFontTx/>
              <a:buNone/>
              <a:defRPr/>
            </a:pPr>
            <a:endParaRPr lang="en-GB" sz="2800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07000"/>
              </a:lnSpc>
              <a:buFontTx/>
              <a:buNone/>
              <a:defRPr/>
            </a:pPr>
            <a:r>
              <a:rPr lang="en-GB" sz="28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Laura Hill</a:t>
            </a:r>
          </a:p>
          <a:p>
            <a:pPr marL="0" indent="0" algn="ctr">
              <a:lnSpc>
                <a:spcPct val="107000"/>
              </a:lnSpc>
              <a:buFontTx/>
              <a:buNone/>
              <a:defRPr/>
            </a:pPr>
            <a:r>
              <a:rPr lang="en-GB" sz="28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Head of Carer Services</a:t>
            </a:r>
          </a:p>
          <a:p>
            <a:pPr marL="0" indent="0" algn="ctr">
              <a:lnSpc>
                <a:spcPct val="107000"/>
              </a:lnSpc>
              <a:buFontTx/>
              <a:buNone/>
              <a:defRPr/>
            </a:pPr>
            <a:r>
              <a:rPr lang="en-GB" sz="28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lhill@vocal.org.uk</a:t>
            </a:r>
          </a:p>
          <a:p>
            <a:pPr marL="457200" lvl="1" indent="0">
              <a:lnSpc>
                <a:spcPct val="107000"/>
              </a:lnSpc>
              <a:buFontTx/>
              <a:buNone/>
              <a:defRPr/>
            </a:pPr>
            <a:endParaRPr lang="en-GB" sz="1600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endParaRPr lang="en-GB" sz="1600" b="1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endParaRPr lang="en-GB" sz="1600" b="1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endParaRPr lang="en-GB" sz="1600" b="1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676" name="Picture 2" descr="Vocaltop">
            <a:extLst>
              <a:ext uri="{FF2B5EF4-FFF2-40B4-BE49-F238E27FC236}">
                <a16:creationId xmlns:a16="http://schemas.microsoft.com/office/drawing/2014/main" id="{F28F15E9-76C3-5541-DC17-7A2141D8E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61913"/>
            <a:ext cx="9144001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7" name="Picture 5" descr="Vocalbot">
            <a:extLst>
              <a:ext uri="{FF2B5EF4-FFF2-40B4-BE49-F238E27FC236}">
                <a16:creationId xmlns:a16="http://schemas.microsoft.com/office/drawing/2014/main" id="{3CE38D82-F7FF-CE41-8F57-932A83DA4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678" name="Rectangle 3">
            <a:extLst>
              <a:ext uri="{FF2B5EF4-FFF2-40B4-BE49-F238E27FC236}">
                <a16:creationId xmlns:a16="http://schemas.microsoft.com/office/drawing/2014/main" id="{3DA4C22E-B34B-184E-4DEE-D05E1B6DD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8675" y="981075"/>
            <a:ext cx="8229600" cy="134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20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0</TotalTime>
  <Words>375</Words>
  <Application>Microsoft Macintosh PowerPoint</Application>
  <PresentationFormat>On-screen Show (4:3)</PresentationFormat>
  <Paragraphs>68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Times New Roman</vt:lpstr>
      <vt:lpstr>Calibri</vt:lpstr>
      <vt:lpstr>Symbol</vt:lpstr>
      <vt:lpstr>Presentation</vt:lpstr>
      <vt:lpstr>Supporting carers: an outcomes focused approach</vt:lpstr>
      <vt:lpstr>PowerPoint Presentation</vt:lpstr>
      <vt:lpstr>PowerPoint Presentation</vt:lpstr>
      <vt:lpstr>PowerPoint Presentation</vt:lpstr>
      <vt:lpstr>PowerPoint Presentation</vt:lpstr>
      <vt:lpstr>Good Conversations</vt:lpstr>
      <vt:lpstr>Solution focused questions</vt:lpstr>
      <vt:lpstr>Adult Carer Support Plans</vt:lpstr>
      <vt:lpstr>Adult Carer Support Plans</vt:lpstr>
      <vt:lpstr>PowerPoint Presentation</vt:lpstr>
      <vt:lpstr>Adult Carer Support Plans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Carer Support Plans</vt:lpstr>
      <vt:lpstr>Adult Carer Support Plans</vt:lpstr>
    </vt:vector>
  </TitlesOfParts>
  <Company>VOCAL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julie gardner</dc:creator>
  <cp:lastModifiedBy>emma_miller</cp:lastModifiedBy>
  <cp:revision>36</cp:revision>
  <dcterms:created xsi:type="dcterms:W3CDTF">2005-04-28T14:33:46Z</dcterms:created>
  <dcterms:modified xsi:type="dcterms:W3CDTF">2024-03-01T21:20:04Z</dcterms:modified>
</cp:coreProperties>
</file>