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71" r:id="rId3"/>
    <p:sldId id="273" r:id="rId4"/>
    <p:sldId id="259" r:id="rId5"/>
    <p:sldId id="272" r:id="rId6"/>
    <p:sldId id="276" r:id="rId7"/>
    <p:sldId id="277" r:id="rId8"/>
    <p:sldId id="265" r:id="rId9"/>
    <p:sldId id="266" r:id="rId10"/>
    <p:sldId id="267" r:id="rId11"/>
    <p:sldId id="274"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202400-0026-48D0-9ADE-E0F56B08E129}" v="4" dt="2024-02-29T10:32:46.8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8" d="100"/>
          <a:sy n="128" d="100"/>
        </p:scale>
        <p:origin x="4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11DB8-0737-5309-7A21-A7992CD2292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45B960C-B8A8-2694-9733-900F3D6FFA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D05F526-B315-9075-D3A8-B8B72E123EEF}"/>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5" name="Footer Placeholder 4">
            <a:extLst>
              <a:ext uri="{FF2B5EF4-FFF2-40B4-BE49-F238E27FC236}">
                <a16:creationId xmlns:a16="http://schemas.microsoft.com/office/drawing/2014/main" id="{4919F4F2-DC12-B247-A0CC-E8ADECE4FE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CC46DD-4A4F-E46B-005A-9C323F918021}"/>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4247116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74BEC-9CB2-0B2E-6B6B-5EFE9D39DB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33AFBE0-8060-876E-1CF6-B285A77CDC2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4D7699F-41D7-0B35-6534-FC7657A8BE38}"/>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5" name="Footer Placeholder 4">
            <a:extLst>
              <a:ext uri="{FF2B5EF4-FFF2-40B4-BE49-F238E27FC236}">
                <a16:creationId xmlns:a16="http://schemas.microsoft.com/office/drawing/2014/main" id="{48F09734-4E27-92F1-A05D-2E14CD1F35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ADAFB1-2C0B-6568-ABAE-DDD7476DC397}"/>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3695663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64847-77F0-0774-67A4-5F5C9865AA6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8943349-7E2D-A24F-85CD-04B3139D3D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F939340-B0EA-1FFB-0B9A-C05AED70FD6E}"/>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5" name="Footer Placeholder 4">
            <a:extLst>
              <a:ext uri="{FF2B5EF4-FFF2-40B4-BE49-F238E27FC236}">
                <a16:creationId xmlns:a16="http://schemas.microsoft.com/office/drawing/2014/main" id="{891CA000-B025-F2AA-5BFA-127E6A8C2A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E18F11-04E7-7BC7-25B0-DE3AF364D7BF}"/>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3740231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590B-C8B9-620B-6EF3-47A9325DD10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D449F48-060E-ED6F-F788-17BB889341F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1082E87-4AFC-33FE-8BA9-CECC6287F9C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EB2F3B3-242B-E918-82CA-508EA0395872}"/>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6" name="Footer Placeholder 5">
            <a:extLst>
              <a:ext uri="{FF2B5EF4-FFF2-40B4-BE49-F238E27FC236}">
                <a16:creationId xmlns:a16="http://schemas.microsoft.com/office/drawing/2014/main" id="{F355740B-32D5-A0D9-4E0E-DC3CF219B2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F5EA6B-792B-53D4-EFCB-E2F4AB2BBFA6}"/>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3690945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A5B7D-5850-5C92-B3F2-552BF0AD480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CB81B3A-356D-97DD-A4B8-3D53ACD59C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EEB900-4C6A-CCC6-8314-09F21B9C7DC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9E39BE8-AF6C-7037-1D65-F75F7582A2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1A69931-9EE3-3DBA-83A6-56AF8C34204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CD307DA-D2F8-F3E0-B8C1-AF8C74BE54A8}"/>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8" name="Footer Placeholder 7">
            <a:extLst>
              <a:ext uri="{FF2B5EF4-FFF2-40B4-BE49-F238E27FC236}">
                <a16:creationId xmlns:a16="http://schemas.microsoft.com/office/drawing/2014/main" id="{67BBA1A8-6DD0-4AED-BF8B-57F8B65BCA1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8DC242F-0A12-A4AC-D023-EFA180EE27F0}"/>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902797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3E56-39A2-F59F-D3DB-233679D36A4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E062038-EA37-E59D-2E3D-B6A959002B00}"/>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4" name="Footer Placeholder 3">
            <a:extLst>
              <a:ext uri="{FF2B5EF4-FFF2-40B4-BE49-F238E27FC236}">
                <a16:creationId xmlns:a16="http://schemas.microsoft.com/office/drawing/2014/main" id="{4DD3DDD6-0DCA-53BD-20FF-F3EC2934102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9174A53-E920-3339-AF33-1259BCC5904A}"/>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2754827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2BABAF-0E92-F4C8-6350-A37B4E6856D8}"/>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3" name="Footer Placeholder 2">
            <a:extLst>
              <a:ext uri="{FF2B5EF4-FFF2-40B4-BE49-F238E27FC236}">
                <a16:creationId xmlns:a16="http://schemas.microsoft.com/office/drawing/2014/main" id="{294083EA-2DFD-47B8-4712-704A0326C35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46CD9BB-EEEE-940D-6B6B-4145870B2659}"/>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810777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8F4-DEBD-7221-10B2-E2C3E340974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C065104-AB20-2F8C-0D47-37399B61AD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EF66330-0DDC-A846-7A76-F8C4D1C154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9229D89-F8A6-D817-B4DC-48C66B357834}"/>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6" name="Footer Placeholder 5">
            <a:extLst>
              <a:ext uri="{FF2B5EF4-FFF2-40B4-BE49-F238E27FC236}">
                <a16:creationId xmlns:a16="http://schemas.microsoft.com/office/drawing/2014/main" id="{FCEA496B-7065-A61F-AFCA-8D99101047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869811-62DD-E2AE-55AB-563BA06E96A0}"/>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3194958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9F903-C418-7605-6EAE-297A55EAD7B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F2468E9-5202-E904-0FEE-A58961EE54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6D36B5B-1EA5-D99C-8D0A-E106F2A81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74B681-45A7-52CC-532C-D8EE5A4A01ED}"/>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6" name="Footer Placeholder 5">
            <a:extLst>
              <a:ext uri="{FF2B5EF4-FFF2-40B4-BE49-F238E27FC236}">
                <a16:creationId xmlns:a16="http://schemas.microsoft.com/office/drawing/2014/main" id="{3A523FCD-C8E3-7888-3AE5-C4B29BEC2D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E80693-1829-8E95-3FAD-736B7352DC33}"/>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3373452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F4A7-D56F-3BA9-C545-747F5AAB93B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237AF73-CCAE-A0D2-FC34-A96EDF4004F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98536A5-CCC8-2642-92DD-E96AA8414865}"/>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5" name="Footer Placeholder 4">
            <a:extLst>
              <a:ext uri="{FF2B5EF4-FFF2-40B4-BE49-F238E27FC236}">
                <a16:creationId xmlns:a16="http://schemas.microsoft.com/office/drawing/2014/main" id="{E8463463-D849-2F3E-6CA6-7FF54ADDD9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4D186D-550A-0401-A0CF-CC544A42FF7D}"/>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421719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C4D6AA-7194-2396-4277-7FB3DE0D939D}"/>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944A56E-E571-7459-D6BA-9C2B50F63C6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AC7824-02D6-2B2A-B532-AD060B2FDB7D}"/>
              </a:ext>
            </a:extLst>
          </p:cNvPr>
          <p:cNvSpPr>
            <a:spLocks noGrp="1"/>
          </p:cNvSpPr>
          <p:nvPr>
            <p:ph type="dt" sz="half" idx="10"/>
          </p:nvPr>
        </p:nvSpPr>
        <p:spPr/>
        <p:txBody>
          <a:bodyPr/>
          <a:lstStyle/>
          <a:p>
            <a:fld id="{08183126-EC49-41AB-A6B3-1AC36F5FEA0D}" type="datetimeFigureOut">
              <a:rPr lang="en-GB" smtClean="0"/>
              <a:t>13/03/2024</a:t>
            </a:fld>
            <a:endParaRPr lang="en-GB"/>
          </a:p>
        </p:txBody>
      </p:sp>
      <p:sp>
        <p:nvSpPr>
          <p:cNvPr id="5" name="Footer Placeholder 4">
            <a:extLst>
              <a:ext uri="{FF2B5EF4-FFF2-40B4-BE49-F238E27FC236}">
                <a16:creationId xmlns:a16="http://schemas.microsoft.com/office/drawing/2014/main" id="{838B495C-F527-48C4-DECF-8C8FF150EF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92E2C4-89C8-351F-070E-14B9802231A4}"/>
              </a:ext>
            </a:extLst>
          </p:cNvPr>
          <p:cNvSpPr>
            <a:spLocks noGrp="1"/>
          </p:cNvSpPr>
          <p:nvPr>
            <p:ph type="sldNum" sz="quarter" idx="12"/>
          </p:nvPr>
        </p:nvSpPr>
        <p:spPr/>
        <p:txBody>
          <a:bodyPr/>
          <a:lstStyle/>
          <a:p>
            <a:fld id="{C52846C5-7737-4F40-BA07-59405261083A}" type="slidenum">
              <a:rPr lang="en-GB" smtClean="0"/>
              <a:t>‹#›</a:t>
            </a:fld>
            <a:endParaRPr lang="en-GB"/>
          </a:p>
        </p:txBody>
      </p:sp>
    </p:spTree>
    <p:extLst>
      <p:ext uri="{BB962C8B-B14F-4D97-AF65-F5344CB8AC3E}">
        <p14:creationId xmlns:p14="http://schemas.microsoft.com/office/powerpoint/2010/main" val="2357531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49A15A-7275-8664-AFA5-E939DA85DB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8409A62-5599-51ED-2667-359A16ABB6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3D7B4E8-2C16-59D6-7D60-D511B0351C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183126-EC49-41AB-A6B3-1AC36F5FEA0D}" type="datetimeFigureOut">
              <a:rPr lang="en-GB" smtClean="0"/>
              <a:t>13/03/2024</a:t>
            </a:fld>
            <a:endParaRPr lang="en-GB"/>
          </a:p>
        </p:txBody>
      </p:sp>
      <p:sp>
        <p:nvSpPr>
          <p:cNvPr id="5" name="Footer Placeholder 4">
            <a:extLst>
              <a:ext uri="{FF2B5EF4-FFF2-40B4-BE49-F238E27FC236}">
                <a16:creationId xmlns:a16="http://schemas.microsoft.com/office/drawing/2014/main" id="{09D54A7D-B18A-5FF3-A7B0-F3AF1F1E28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6C0988-F0E1-9877-B547-708B53F3A6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2846C5-7737-4F40-BA07-59405261083A}" type="slidenum">
              <a:rPr lang="en-GB" smtClean="0"/>
              <a:t>‹#›</a:t>
            </a:fld>
            <a:endParaRPr lang="en-GB"/>
          </a:p>
        </p:txBody>
      </p:sp>
    </p:spTree>
    <p:extLst>
      <p:ext uri="{BB962C8B-B14F-4D97-AF65-F5344CB8AC3E}">
        <p14:creationId xmlns:p14="http://schemas.microsoft.com/office/powerpoint/2010/main" val="3714242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s://lms.learn.sssc.uk.com/pluginfile.php/516/mod_resource/content/2/Mapping%20Document%20%28December%202018%29.pdf" TargetMode="External"/><Relationship Id="rId3" Type="http://schemas.openxmlformats.org/officeDocument/2006/relationships/hyperlink" Target="https://www.gov.scot/publications/delivering-value-based-health-care-vision-scotland/" TargetMode="External"/><Relationship Id="rId7" Type="http://schemas.openxmlformats.org/officeDocument/2006/relationships/hyperlink" Target="https://ihub.scot/media/9873/pccn-november-2022-workshops-learning-report.pdf" TargetMode="External"/><Relationship Id="rId2" Type="http://schemas.openxmlformats.org/officeDocument/2006/relationships/hyperlink" Target="https://personaloutcomes.network/personal-outcomes/" TargetMode="External"/><Relationship Id="rId1" Type="http://schemas.openxmlformats.org/officeDocument/2006/relationships/slideLayout" Target="../slideLayouts/slideLayout2.xml"/><Relationship Id="rId6" Type="http://schemas.openxmlformats.org/officeDocument/2006/relationships/hyperlink" Target="https://www.gov.scot/publications/good-practice-shared-decision-making-consent/" TargetMode="External"/><Relationship Id="rId5" Type="http://schemas.openxmlformats.org/officeDocument/2006/relationships/hyperlink" Target="https://www.sdsscotland.org.uk/" TargetMode="External"/><Relationship Id="rId4" Type="http://schemas.openxmlformats.org/officeDocument/2006/relationships/hyperlink" Target="https://www.whatmatterstoyou.scot/" TargetMode="External"/><Relationship Id="rId9" Type="http://schemas.openxmlformats.org/officeDocument/2006/relationships/hyperlink" Target="https://ihub.scot/media/8367/20200621-person-centred-care-review-v20.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gov.scot/publications/learning-person-centred-approaches/pages/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Arc 2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846EC6-A4F1-BCAC-AD49-8E7858F57F5A}"/>
              </a:ext>
            </a:extLst>
          </p:cNvPr>
          <p:cNvSpPr>
            <a:spLocks/>
          </p:cNvSpPr>
          <p:nvPr/>
        </p:nvSpPr>
        <p:spPr>
          <a:xfrm>
            <a:off x="5894962" y="1403832"/>
            <a:ext cx="5458838" cy="1325563"/>
          </a:xfrm>
          <a:prstGeom prst="rect">
            <a:avLst/>
          </a:prstGeom>
        </p:spPr>
        <p:txBody>
          <a:bodyPr vert="horz" lIns="91440" tIns="45720" rIns="91440" bIns="45720" rtlCol="0" anchor="ctr">
            <a:noAutofit/>
          </a:bodyPr>
          <a:lstStyle/>
          <a:p>
            <a:pPr>
              <a:lnSpc>
                <a:spcPct val="90000"/>
              </a:lnSpc>
              <a:spcBef>
                <a:spcPct val="0"/>
              </a:spcBef>
              <a:spcAft>
                <a:spcPts val="600"/>
              </a:spcAft>
            </a:pPr>
            <a:r>
              <a:rPr lang="en-US" sz="2000" i="1" kern="1200" dirty="0">
                <a:solidFill>
                  <a:schemeClr val="tx1"/>
                </a:solidFill>
                <a:ea typeface="+mj-ea"/>
                <a:cs typeface="+mj-cs"/>
              </a:rPr>
              <a:t>“Links to other networks (NHS What matters to you, HIS person-</a:t>
            </a:r>
            <a:r>
              <a:rPr lang="en-US" sz="2000" i="1" kern="1200" dirty="0" err="1">
                <a:solidFill>
                  <a:schemeClr val="tx1"/>
                </a:solidFill>
                <a:ea typeface="+mj-ea"/>
                <a:cs typeface="+mj-cs"/>
              </a:rPr>
              <a:t>centred</a:t>
            </a:r>
            <a:r>
              <a:rPr lang="en-US" sz="2000" i="1" kern="1200" dirty="0">
                <a:solidFill>
                  <a:schemeClr val="tx1"/>
                </a:solidFill>
                <a:ea typeface="+mj-ea"/>
                <a:cs typeface="+mj-cs"/>
              </a:rPr>
              <a:t> network) to leverage a collective voice in Scotland.” </a:t>
            </a:r>
          </a:p>
          <a:p>
            <a:pPr>
              <a:lnSpc>
                <a:spcPct val="90000"/>
              </a:lnSpc>
              <a:spcBef>
                <a:spcPct val="0"/>
              </a:spcBef>
              <a:spcAft>
                <a:spcPts val="600"/>
              </a:spcAft>
            </a:pPr>
            <a:r>
              <a:rPr lang="en-US" sz="2000" kern="1200" dirty="0">
                <a:solidFill>
                  <a:schemeClr val="tx1"/>
                </a:solidFill>
                <a:ea typeface="+mj-ea"/>
                <a:cs typeface="+mj-cs"/>
              </a:rPr>
              <a:t>– Strategic recommendation PON evaluation 2023</a:t>
            </a:r>
          </a:p>
          <a:p>
            <a:pPr marL="0" indent="0">
              <a:lnSpc>
                <a:spcPct val="90000"/>
              </a:lnSpc>
              <a:spcBef>
                <a:spcPct val="0"/>
              </a:spcBef>
              <a:spcAft>
                <a:spcPts val="600"/>
              </a:spcAft>
            </a:pPr>
            <a:endParaRPr lang="en-US" sz="2000" kern="1200" dirty="0">
              <a:solidFill>
                <a:schemeClr val="tx1"/>
              </a:solidFill>
              <a:ea typeface="+mj-ea"/>
              <a:cs typeface="+mj-cs"/>
            </a:endParaRPr>
          </a:p>
        </p:txBody>
      </p:sp>
      <p:sp>
        <p:nvSpPr>
          <p:cNvPr id="23" name="Freeform: Shape 2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52BCEF78-0342-BE37-694B-A7F902BBD115}"/>
              </a:ext>
            </a:extLst>
          </p:cNvPr>
          <p:cNvPicPr>
            <a:picLocks noChangeAspect="1"/>
          </p:cNvPicPr>
          <p:nvPr/>
        </p:nvPicPr>
        <p:blipFill>
          <a:blip r:embed="rId2"/>
          <a:stretch>
            <a:fillRect/>
          </a:stretch>
        </p:blipFill>
        <p:spPr>
          <a:xfrm>
            <a:off x="214207" y="1272208"/>
            <a:ext cx="5474571" cy="394169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 name="TextBox 1">
            <a:extLst>
              <a:ext uri="{FF2B5EF4-FFF2-40B4-BE49-F238E27FC236}">
                <a16:creationId xmlns:a16="http://schemas.microsoft.com/office/drawing/2014/main" id="{EBDACFE5-82F2-8AE6-E125-C350B3511B38}"/>
              </a:ext>
            </a:extLst>
          </p:cNvPr>
          <p:cNvSpPr txBox="1"/>
          <p:nvPr/>
        </p:nvSpPr>
        <p:spPr>
          <a:xfrm>
            <a:off x="5894962" y="3637689"/>
            <a:ext cx="5458838" cy="462559"/>
          </a:xfrm>
          <a:prstGeom prst="rect">
            <a:avLst/>
          </a:prstGeom>
        </p:spPr>
        <p:txBody>
          <a:bodyPr vert="horz" lIns="91440" tIns="45720" rIns="91440" bIns="45720" rtlCol="0">
            <a:normAutofit fontScale="92500" lnSpcReduction="10000"/>
          </a:bodyPr>
          <a:lstStyle/>
          <a:p>
            <a:pPr algn="ctr">
              <a:lnSpc>
                <a:spcPct val="90000"/>
              </a:lnSpc>
              <a:spcAft>
                <a:spcPts val="600"/>
              </a:spcAft>
            </a:pPr>
            <a:r>
              <a:rPr lang="en-US" sz="2400" b="1" dirty="0"/>
              <a:t>How might we establish a collective voice?</a:t>
            </a:r>
          </a:p>
          <a:p>
            <a:pPr indent="-228600" algn="ctr">
              <a:lnSpc>
                <a:spcPct val="90000"/>
              </a:lnSpc>
              <a:spcAft>
                <a:spcPts val="600"/>
              </a:spcAft>
              <a:buFont typeface="Arial" panose="020B0604020202020204" pitchFamily="34" charset="0"/>
              <a:buChar char="•"/>
            </a:pPr>
            <a:endParaRPr lang="en-US" sz="2400" b="1" dirty="0"/>
          </a:p>
        </p:txBody>
      </p:sp>
    </p:spTree>
    <p:extLst>
      <p:ext uri="{BB962C8B-B14F-4D97-AF65-F5344CB8AC3E}">
        <p14:creationId xmlns:p14="http://schemas.microsoft.com/office/powerpoint/2010/main" val="2084846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61CFAB-49ED-E09B-2C21-A49E0345F940}"/>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Person-centred approaches/ resources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22A4E7F-3D86-D508-BCB3-D2EB3EA3739F}"/>
              </a:ext>
            </a:extLst>
          </p:cNvPr>
          <p:cNvSpPr>
            <a:spLocks noGrp="1"/>
          </p:cNvSpPr>
          <p:nvPr>
            <p:ph idx="1"/>
          </p:nvPr>
        </p:nvSpPr>
        <p:spPr>
          <a:xfrm>
            <a:off x="4447308" y="953293"/>
            <a:ext cx="6906491" cy="5585619"/>
          </a:xfrm>
        </p:spPr>
        <p:txBody>
          <a:bodyPr anchor="ctr">
            <a:normAutofit/>
          </a:bodyPr>
          <a:lstStyle/>
          <a:p>
            <a:r>
              <a:rPr lang="en-GB" sz="2000" dirty="0">
                <a:hlinkClick r:id="rId2"/>
              </a:rPr>
              <a:t>Personal Outcomes Approach</a:t>
            </a:r>
            <a:endParaRPr lang="en-GB" sz="2000" dirty="0"/>
          </a:p>
          <a:p>
            <a:r>
              <a:rPr lang="en-GB" sz="2000" dirty="0">
                <a:hlinkClick r:id="rId3"/>
              </a:rPr>
              <a:t>Values Based Health and Care &amp; Realistic Medicine </a:t>
            </a:r>
            <a:endParaRPr lang="en-GB" sz="2000" dirty="0"/>
          </a:p>
          <a:p>
            <a:r>
              <a:rPr lang="en-GB" sz="2000" dirty="0">
                <a:hlinkClick r:id="rId4"/>
              </a:rPr>
              <a:t>What matters to you?</a:t>
            </a:r>
            <a:endParaRPr lang="en-GB" sz="2000" dirty="0"/>
          </a:p>
          <a:p>
            <a:r>
              <a:rPr lang="en-GB" sz="2000" dirty="0">
                <a:hlinkClick r:id="rId5"/>
              </a:rPr>
              <a:t>Self-Directed Support (SDS)</a:t>
            </a:r>
            <a:endParaRPr lang="en-GB" sz="2000" dirty="0"/>
          </a:p>
          <a:p>
            <a:r>
              <a:rPr lang="en-GB" sz="2000" dirty="0">
                <a:hlinkClick r:id="rId6"/>
              </a:rPr>
              <a:t>Shared Decision Making</a:t>
            </a:r>
            <a:endParaRPr lang="en-GB" sz="2000" dirty="0"/>
          </a:p>
          <a:p>
            <a:r>
              <a:rPr lang="en-GB" sz="2000" dirty="0">
                <a:hlinkClick r:id="rId7"/>
              </a:rPr>
              <a:t>HIS Person-Centred Care Network – Improvement Plan for person-centred practice</a:t>
            </a:r>
            <a:endParaRPr lang="en-GB" sz="2000" dirty="0"/>
          </a:p>
          <a:p>
            <a:r>
              <a:rPr lang="en-GB" sz="2000" dirty="0">
                <a:hlinkClick r:id="rId8"/>
              </a:rPr>
              <a:t>Scottish Social Services Council - Personal outcomes, person-centred working and personalisation</a:t>
            </a:r>
            <a:endParaRPr lang="en-GB" sz="2000" dirty="0"/>
          </a:p>
          <a:p>
            <a:r>
              <a:rPr lang="en-GB" sz="2000" dirty="0">
                <a:hlinkClick r:id="rId9"/>
              </a:rPr>
              <a:t>HIS Person-centred literature review</a:t>
            </a:r>
            <a:endParaRPr lang="en-GB" sz="2000" dirty="0"/>
          </a:p>
          <a:p>
            <a:pPr marL="0" indent="0">
              <a:buNone/>
            </a:pPr>
            <a:endParaRPr lang="en-GB" dirty="0"/>
          </a:p>
          <a:p>
            <a:endParaRPr lang="en-GB" dirty="0"/>
          </a:p>
        </p:txBody>
      </p:sp>
    </p:spTree>
    <p:extLst>
      <p:ext uri="{BB962C8B-B14F-4D97-AF65-F5344CB8AC3E}">
        <p14:creationId xmlns:p14="http://schemas.microsoft.com/office/powerpoint/2010/main" val="3455774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71D0E5-558D-E0B1-9996-187CA672FA24}"/>
              </a:ext>
            </a:extLst>
          </p:cNvPr>
          <p:cNvSpPr>
            <a:spLocks noGrp="1"/>
          </p:cNvSpPr>
          <p:nvPr>
            <p:ph type="title"/>
          </p:nvPr>
        </p:nvSpPr>
        <p:spPr>
          <a:xfrm>
            <a:off x="838200" y="365125"/>
            <a:ext cx="10515600" cy="1325563"/>
          </a:xfrm>
        </p:spPr>
        <p:txBody>
          <a:bodyPr>
            <a:normAutofit/>
          </a:bodyPr>
          <a:lstStyle/>
          <a:p>
            <a:r>
              <a:rPr lang="en-GB" sz="5400"/>
              <a:t>Key Learning - Differences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65B4F18-E1FC-EEF5-DF83-0D759D9320C7}"/>
              </a:ext>
            </a:extLst>
          </p:cNvPr>
          <p:cNvSpPr>
            <a:spLocks noGrp="1"/>
          </p:cNvSpPr>
          <p:nvPr>
            <p:ph idx="1"/>
          </p:nvPr>
        </p:nvSpPr>
        <p:spPr>
          <a:xfrm>
            <a:off x="836676" y="2055813"/>
            <a:ext cx="10515600" cy="4251960"/>
          </a:xfrm>
        </p:spPr>
        <p:txBody>
          <a:bodyPr>
            <a:normAutofit/>
          </a:bodyPr>
          <a:lstStyle/>
          <a:p>
            <a:r>
              <a:rPr lang="en-GB" sz="2200" dirty="0">
                <a:effectLst/>
              </a:rPr>
              <a:t>Since person-centred care is an umbrella term for diverse approaches which are context dependent - it can be defined in different ways (HIS 2021) </a:t>
            </a:r>
          </a:p>
          <a:p>
            <a:pPr marL="0" indent="0">
              <a:buNone/>
            </a:pPr>
            <a:endParaRPr lang="en-GB" sz="800" dirty="0">
              <a:effectLst/>
            </a:endParaRPr>
          </a:p>
          <a:p>
            <a:r>
              <a:rPr lang="en-GB" sz="2200" dirty="0"/>
              <a:t>The language used can still create tension/confusion (e.g. PC care/planning/approach/ service development)</a:t>
            </a:r>
          </a:p>
          <a:p>
            <a:pPr marL="0" indent="0">
              <a:buNone/>
            </a:pPr>
            <a:endParaRPr lang="en-GB" sz="800" dirty="0"/>
          </a:p>
          <a:p>
            <a:r>
              <a:rPr lang="en-GB" sz="2200" dirty="0"/>
              <a:t>Range of person-centred initiatives can feel overwhelming.</a:t>
            </a:r>
          </a:p>
          <a:p>
            <a:pPr marL="0" indent="0">
              <a:buNone/>
            </a:pPr>
            <a:endParaRPr lang="en-GB" sz="800" dirty="0"/>
          </a:p>
          <a:p>
            <a:r>
              <a:rPr lang="en-GB" sz="2200" dirty="0"/>
              <a:t>While each approach included relationship-based emphases, alternative understandings of each placed more emphasis on standardisation and measurement (relational v managerial) (SSSC 2018)</a:t>
            </a:r>
            <a:endParaRPr lang="en-US" sz="2200" dirty="0"/>
          </a:p>
          <a:p>
            <a:endParaRPr lang="en-GB" sz="2200" dirty="0">
              <a:effectLst/>
              <a:latin typeface="Helvetica" pitchFamily="2" charset="0"/>
            </a:endParaRPr>
          </a:p>
          <a:p>
            <a:endParaRPr lang="en-GB" sz="2200" dirty="0"/>
          </a:p>
        </p:txBody>
      </p:sp>
    </p:spTree>
    <p:extLst>
      <p:ext uri="{BB962C8B-B14F-4D97-AF65-F5344CB8AC3E}">
        <p14:creationId xmlns:p14="http://schemas.microsoft.com/office/powerpoint/2010/main" val="843145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DE448D-C63C-651B-E35D-7EC776434CD8}"/>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Covid Recovery: learning from person-centred approaches</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3DB7685-7A65-7364-EBA7-8A25F1323F50}"/>
              </a:ext>
            </a:extLst>
          </p:cNvPr>
          <p:cNvSpPr>
            <a:spLocks noGrp="1"/>
          </p:cNvSpPr>
          <p:nvPr>
            <p:ph idx="1"/>
          </p:nvPr>
        </p:nvSpPr>
        <p:spPr>
          <a:xfrm>
            <a:off x="4368931" y="319088"/>
            <a:ext cx="6906491" cy="5585619"/>
          </a:xfrm>
        </p:spPr>
        <p:txBody>
          <a:bodyPr anchor="ctr">
            <a:normAutofit/>
          </a:bodyPr>
          <a:lstStyle/>
          <a:p>
            <a:pPr>
              <a:buFont typeface="Arial" panose="020B0604020202020204" pitchFamily="34" charset="0"/>
              <a:buChar char="•"/>
            </a:pPr>
            <a:r>
              <a:rPr lang="en-GB" sz="2000" b="0" i="0" dirty="0">
                <a:effectLst/>
              </a:rPr>
              <a:t>In recent years in Scotland, there has been an increase in the number of policies described as 'person-centred'. However, there is no common definition or shared understanding of what the term means.</a:t>
            </a:r>
            <a:br>
              <a:rPr lang="en-GB" sz="2000" b="0" i="0" dirty="0">
                <a:effectLst/>
              </a:rPr>
            </a:br>
            <a:endParaRPr lang="en-GB" sz="2000" b="0" i="0" dirty="0">
              <a:effectLst/>
            </a:endParaRPr>
          </a:p>
          <a:p>
            <a:pPr>
              <a:buFont typeface="Arial" panose="020B0604020202020204" pitchFamily="34" charset="0"/>
              <a:buChar char="•"/>
            </a:pPr>
            <a:r>
              <a:rPr lang="en-GB" sz="2000" b="0" i="0" dirty="0">
                <a:effectLst/>
              </a:rPr>
              <a:t>From the literature and case studies examined in this paper, four key attributes essential to person-centred approaches were identified. These attributes are:</a:t>
            </a:r>
            <a:br>
              <a:rPr lang="en-GB" sz="2000" b="0" i="0" dirty="0">
                <a:effectLst/>
              </a:rPr>
            </a:br>
            <a:endParaRPr lang="en-GB" sz="2000" b="0" i="0" dirty="0">
              <a:effectLst/>
            </a:endParaRPr>
          </a:p>
          <a:p>
            <a:pPr marL="742950" lvl="1" indent="-285750">
              <a:buFont typeface="Arial" panose="020B0604020202020204" pitchFamily="34" charset="0"/>
              <a:buChar char="•"/>
            </a:pPr>
            <a:r>
              <a:rPr lang="en-GB" sz="2000" b="1" i="0" dirty="0">
                <a:effectLst/>
              </a:rPr>
              <a:t>Holistic</a:t>
            </a:r>
            <a:r>
              <a:rPr lang="en-GB" sz="2000" b="0" i="0" dirty="0">
                <a:effectLst/>
              </a:rPr>
              <a:t> – starting from an understanding of the person and their needs</a:t>
            </a:r>
          </a:p>
          <a:p>
            <a:pPr marL="742950" lvl="1" indent="-285750">
              <a:buFont typeface="Arial" panose="020B0604020202020204" pitchFamily="34" charset="0"/>
              <a:buChar char="•"/>
            </a:pPr>
            <a:r>
              <a:rPr lang="en-GB" sz="2000" b="1" i="0" dirty="0">
                <a:effectLst/>
              </a:rPr>
              <a:t>Ethical</a:t>
            </a:r>
            <a:r>
              <a:rPr lang="en-GB" sz="2000" b="0" i="0" dirty="0">
                <a:effectLst/>
              </a:rPr>
              <a:t> – adhering to a set of strong ethical principles</a:t>
            </a:r>
          </a:p>
          <a:p>
            <a:pPr marL="742950" lvl="1" indent="-285750">
              <a:buFont typeface="Arial" panose="020B0604020202020204" pitchFamily="34" charset="0"/>
              <a:buChar char="•"/>
            </a:pPr>
            <a:r>
              <a:rPr lang="en-GB" sz="2000" b="1" i="0" dirty="0">
                <a:effectLst/>
              </a:rPr>
              <a:t>Assets based</a:t>
            </a:r>
            <a:r>
              <a:rPr lang="en-GB" sz="2000" b="0" i="0" dirty="0">
                <a:effectLst/>
              </a:rPr>
              <a:t> – building on the strengths of the person and their informal networks</a:t>
            </a:r>
          </a:p>
          <a:p>
            <a:pPr marL="742950" lvl="1" indent="-285750">
              <a:buFont typeface="Arial" panose="020B0604020202020204" pitchFamily="34" charset="0"/>
              <a:buChar char="•"/>
            </a:pPr>
            <a:r>
              <a:rPr lang="en-GB" sz="2000" b="1" i="0" dirty="0">
                <a:effectLst/>
              </a:rPr>
              <a:t>Relational</a:t>
            </a:r>
            <a:r>
              <a:rPr lang="en-GB" sz="2000" b="0" i="0" dirty="0">
                <a:effectLst/>
              </a:rPr>
              <a:t> – recognising the importance of building relationships and trust</a:t>
            </a:r>
          </a:p>
        </p:txBody>
      </p:sp>
      <p:sp>
        <p:nvSpPr>
          <p:cNvPr id="4" name="TextBox 3">
            <a:extLst>
              <a:ext uri="{FF2B5EF4-FFF2-40B4-BE49-F238E27FC236}">
                <a16:creationId xmlns:a16="http://schemas.microsoft.com/office/drawing/2014/main" id="{3010167A-2CBD-FE97-C269-4FD0BF60F270}"/>
              </a:ext>
            </a:extLst>
          </p:cNvPr>
          <p:cNvSpPr txBox="1"/>
          <p:nvPr/>
        </p:nvSpPr>
        <p:spPr>
          <a:xfrm>
            <a:off x="4727462" y="5741086"/>
            <a:ext cx="5956663" cy="646331"/>
          </a:xfrm>
          <a:prstGeom prst="rect">
            <a:avLst/>
          </a:prstGeom>
          <a:noFill/>
        </p:spPr>
        <p:txBody>
          <a:bodyPr wrap="square" rtlCol="0">
            <a:spAutoFit/>
          </a:bodyPr>
          <a:lstStyle/>
          <a:p>
            <a:r>
              <a:rPr lang="en-GB" dirty="0">
                <a:hlinkClick r:id="rId2"/>
              </a:rPr>
              <a:t>Covid Recovery: Learning from person-centred approaches Scottish Government 2023</a:t>
            </a:r>
            <a:endParaRPr lang="en-GB" dirty="0"/>
          </a:p>
        </p:txBody>
      </p:sp>
    </p:spTree>
    <p:extLst>
      <p:ext uri="{BB962C8B-B14F-4D97-AF65-F5344CB8AC3E}">
        <p14:creationId xmlns:p14="http://schemas.microsoft.com/office/powerpoint/2010/main" val="2733825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B0477E-F08C-3C66-6D0C-40AA73C45A88}"/>
              </a:ext>
            </a:extLst>
          </p:cNvPr>
          <p:cNvSpPr>
            <a:spLocks noGrp="1"/>
          </p:cNvSpPr>
          <p:nvPr>
            <p:ph type="title"/>
          </p:nvPr>
        </p:nvSpPr>
        <p:spPr>
          <a:xfrm>
            <a:off x="838200" y="365125"/>
            <a:ext cx="10515600" cy="1325563"/>
          </a:xfrm>
        </p:spPr>
        <p:txBody>
          <a:bodyPr>
            <a:normAutofit/>
          </a:bodyPr>
          <a:lstStyle/>
          <a:p>
            <a:r>
              <a:rPr lang="en-GB" sz="5400"/>
              <a:t>Key Learning - Similarities</a:t>
            </a:r>
          </a:p>
        </p:txBody>
      </p:sp>
      <p:sp>
        <p:nvSpPr>
          <p:cNvPr id="1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FD95810-77FD-ABAC-F43E-16254747EF69}"/>
              </a:ext>
            </a:extLst>
          </p:cNvPr>
          <p:cNvSpPr>
            <a:spLocks noGrp="1"/>
          </p:cNvSpPr>
          <p:nvPr>
            <p:ph idx="1"/>
          </p:nvPr>
        </p:nvSpPr>
        <p:spPr>
          <a:xfrm>
            <a:off x="838200" y="2055813"/>
            <a:ext cx="10515600" cy="4251960"/>
          </a:xfrm>
        </p:spPr>
        <p:txBody>
          <a:bodyPr>
            <a:normAutofit/>
          </a:bodyPr>
          <a:lstStyle/>
          <a:p>
            <a:r>
              <a:rPr lang="en-US" sz="2200" dirty="0"/>
              <a:t>Engage with the person / family in the context of their whole life  (</a:t>
            </a:r>
            <a:r>
              <a:rPr lang="en-US" sz="2200" b="1" dirty="0"/>
              <a:t>holistic</a:t>
            </a:r>
            <a:r>
              <a:rPr lang="en-US" sz="2200" dirty="0"/>
              <a:t>) </a:t>
            </a:r>
          </a:p>
          <a:p>
            <a:pPr marL="0" indent="0">
              <a:buNone/>
            </a:pPr>
            <a:endParaRPr lang="en-US" sz="800" dirty="0"/>
          </a:p>
          <a:p>
            <a:r>
              <a:rPr lang="en-US" sz="2200" dirty="0"/>
              <a:t>Engage in knowledge exchange, rather than professionals imparting knowledge (</a:t>
            </a:r>
            <a:r>
              <a:rPr lang="en-US" sz="2200" b="1" dirty="0"/>
              <a:t>relational, ethical</a:t>
            </a:r>
            <a:r>
              <a:rPr lang="en-US" sz="2200" dirty="0"/>
              <a:t>) </a:t>
            </a:r>
          </a:p>
          <a:p>
            <a:pPr marL="0" indent="0">
              <a:buNone/>
            </a:pPr>
            <a:endParaRPr lang="en-US" sz="800" dirty="0"/>
          </a:p>
          <a:p>
            <a:r>
              <a:rPr lang="en-US" sz="2200" dirty="0"/>
              <a:t>Acknowledge and build on people’s strengths and capacities (</a:t>
            </a:r>
            <a:r>
              <a:rPr lang="en-US" sz="2200" b="1" dirty="0"/>
              <a:t>strengths/assets based</a:t>
            </a:r>
            <a:r>
              <a:rPr lang="en-US" sz="2200" dirty="0"/>
              <a:t>)</a:t>
            </a:r>
          </a:p>
          <a:p>
            <a:pPr marL="0" indent="0">
              <a:buNone/>
            </a:pPr>
            <a:endParaRPr lang="en-US" sz="800" dirty="0"/>
          </a:p>
          <a:p>
            <a:r>
              <a:rPr lang="en-US" sz="2200" dirty="0"/>
              <a:t>Build connections to community and not just services (SG report also references </a:t>
            </a:r>
            <a:r>
              <a:rPr lang="en-US" sz="2200" b="1" dirty="0"/>
              <a:t>community </a:t>
            </a:r>
            <a:r>
              <a:rPr lang="en-US" sz="2200" b="1" dirty="0" err="1"/>
              <a:t>centred</a:t>
            </a:r>
            <a:r>
              <a:rPr lang="en-US" sz="2200" dirty="0"/>
              <a:t>) </a:t>
            </a:r>
          </a:p>
          <a:p>
            <a:endParaRPr lang="en-US" sz="2200" dirty="0"/>
          </a:p>
          <a:p>
            <a:pPr marL="0" indent="0">
              <a:buNone/>
            </a:pPr>
            <a:r>
              <a:rPr lang="en-US" sz="2200" dirty="0"/>
              <a:t>SSSC, December 2018 / SG OCSPA Learning from PC approaches 2023 </a:t>
            </a:r>
          </a:p>
          <a:p>
            <a:endParaRPr lang="en-GB" sz="2200" dirty="0"/>
          </a:p>
        </p:txBody>
      </p:sp>
    </p:spTree>
    <p:extLst>
      <p:ext uri="{BB962C8B-B14F-4D97-AF65-F5344CB8AC3E}">
        <p14:creationId xmlns:p14="http://schemas.microsoft.com/office/powerpoint/2010/main" val="2601741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33F030-DFD0-B429-943F-34C5FCA4B23F}"/>
              </a:ext>
            </a:extLst>
          </p:cNvPr>
          <p:cNvSpPr>
            <a:spLocks noGrp="1"/>
          </p:cNvSpPr>
          <p:nvPr>
            <p:ph type="title"/>
          </p:nvPr>
        </p:nvSpPr>
        <p:spPr>
          <a:xfrm>
            <a:off x="563351" y="548640"/>
            <a:ext cx="3878757" cy="5431536"/>
          </a:xfrm>
        </p:spPr>
        <p:txBody>
          <a:bodyPr>
            <a:normAutofit/>
          </a:bodyPr>
          <a:lstStyle/>
          <a:p>
            <a:r>
              <a:rPr lang="en-GB" sz="5400" dirty="0"/>
              <a:t>What’s unique about the personal outcomes approach?</a:t>
            </a:r>
          </a:p>
        </p:txBody>
      </p:sp>
      <p:sp>
        <p:nvSpPr>
          <p:cNvPr id="1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2988E21A-C864-F2AA-1A98-3E32CEF91741}"/>
              </a:ext>
            </a:extLst>
          </p:cNvPr>
          <p:cNvSpPr>
            <a:spLocks noGrp="1"/>
          </p:cNvSpPr>
          <p:nvPr>
            <p:ph idx="1"/>
          </p:nvPr>
        </p:nvSpPr>
        <p:spPr>
          <a:xfrm>
            <a:off x="5126418" y="646043"/>
            <a:ext cx="6224335" cy="5737264"/>
          </a:xfrm>
        </p:spPr>
        <p:txBody>
          <a:bodyPr anchor="ctr">
            <a:normAutofit fontScale="92500" lnSpcReduction="10000"/>
          </a:bodyPr>
          <a:lstStyle/>
          <a:p>
            <a:pPr marL="0" indent="0">
              <a:buNone/>
            </a:pPr>
            <a:r>
              <a:rPr lang="en-US" sz="2400" dirty="0"/>
              <a:t>A personal outcomes approach makes some elements more </a:t>
            </a:r>
            <a:r>
              <a:rPr lang="en-US" sz="2400" b="1" dirty="0"/>
              <a:t>explicit:</a:t>
            </a:r>
            <a:endParaRPr lang="en-US" sz="2400" dirty="0"/>
          </a:p>
          <a:p>
            <a:r>
              <a:rPr lang="en-US" sz="2400" dirty="0"/>
              <a:t>More explicitly about the whole person (e.g. Talking Points outcomes includes diverse QoL and change outcomes)</a:t>
            </a:r>
          </a:p>
          <a:p>
            <a:r>
              <a:rPr lang="en-US" sz="2400" dirty="0"/>
              <a:t>What matters to you in the context of your life? Not just in  service land; - Shifts focus from outputs to outcomes (cake diagram)</a:t>
            </a:r>
          </a:p>
          <a:p>
            <a:r>
              <a:rPr lang="en-US" sz="2400" dirty="0"/>
              <a:t>Also includes process outcomes – being listened to, respected, valued etc. (relational aspects) </a:t>
            </a:r>
          </a:p>
          <a:p>
            <a:r>
              <a:rPr lang="en-US" sz="2400" dirty="0"/>
              <a:t>It is a whole system approach – intended to be embedded across the organization, at different levels </a:t>
            </a:r>
          </a:p>
          <a:p>
            <a:r>
              <a:rPr lang="en-US" sz="2400" dirty="0"/>
              <a:t>Exchange model emphasis on everyone’s contribution </a:t>
            </a:r>
          </a:p>
          <a:p>
            <a:r>
              <a:rPr lang="en-US" sz="2400" dirty="0"/>
              <a:t>Recording criteria help to </a:t>
            </a:r>
            <a:r>
              <a:rPr lang="en-US" sz="2400" dirty="0" err="1"/>
              <a:t>crystalise</a:t>
            </a:r>
            <a:r>
              <a:rPr lang="en-US" sz="2400" dirty="0"/>
              <a:t> this (outcomes not just outputs – personalized – person’s voice – person/family’s role – action oriented) </a:t>
            </a:r>
          </a:p>
          <a:p>
            <a:endParaRPr lang="en-GB" sz="2200" dirty="0"/>
          </a:p>
        </p:txBody>
      </p:sp>
    </p:spTree>
    <p:extLst>
      <p:ext uri="{BB962C8B-B14F-4D97-AF65-F5344CB8AC3E}">
        <p14:creationId xmlns:p14="http://schemas.microsoft.com/office/powerpoint/2010/main" val="1848973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179075-0A22-FB40-0057-EF98D7ABE50D}"/>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Story time…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D1526CD-284C-3888-8E86-AA5745831A61}"/>
              </a:ext>
            </a:extLst>
          </p:cNvPr>
          <p:cNvSpPr>
            <a:spLocks noGrp="1"/>
          </p:cNvSpPr>
          <p:nvPr>
            <p:ph idx="1"/>
          </p:nvPr>
        </p:nvSpPr>
        <p:spPr>
          <a:xfrm>
            <a:off x="4447308" y="591344"/>
            <a:ext cx="6906491" cy="5585619"/>
          </a:xfrm>
        </p:spPr>
        <p:txBody>
          <a:bodyPr anchor="ctr">
            <a:normAutofit/>
          </a:bodyPr>
          <a:lstStyle/>
          <a:p>
            <a:pPr marL="0" indent="0">
              <a:buNone/>
            </a:pPr>
            <a:r>
              <a:rPr lang="en-GB" dirty="0"/>
              <a:t>Listen to the following story and note:</a:t>
            </a:r>
          </a:p>
          <a:p>
            <a:pPr marL="0" indent="0">
              <a:buNone/>
            </a:pPr>
            <a:endParaRPr lang="en-GB" sz="800" dirty="0"/>
          </a:p>
          <a:p>
            <a:r>
              <a:rPr lang="en-GB" dirty="0"/>
              <a:t>Where does the approach shift to personal outcomes?</a:t>
            </a:r>
          </a:p>
          <a:p>
            <a:endParaRPr lang="en-GB" sz="800" dirty="0"/>
          </a:p>
          <a:p>
            <a:r>
              <a:rPr lang="en-GB" dirty="0"/>
              <a:t>What difference does this make to the person and practitioner?</a:t>
            </a:r>
          </a:p>
        </p:txBody>
      </p:sp>
    </p:spTree>
    <p:extLst>
      <p:ext uri="{BB962C8B-B14F-4D97-AF65-F5344CB8AC3E}">
        <p14:creationId xmlns:p14="http://schemas.microsoft.com/office/powerpoint/2010/main" val="1718200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TextBox 3">
            <a:extLst>
              <a:ext uri="{FF2B5EF4-FFF2-40B4-BE49-F238E27FC236}">
                <a16:creationId xmlns:a16="http://schemas.microsoft.com/office/drawing/2014/main" id="{5E2A11A5-35C6-35C5-2FE5-8BE2CE2ACD15}"/>
              </a:ext>
            </a:extLst>
          </p:cNvPr>
          <p:cNvSpPr txBox="1"/>
          <p:nvPr/>
        </p:nvSpPr>
        <p:spPr>
          <a:xfrm>
            <a:off x="838200" y="1492330"/>
            <a:ext cx="10515600" cy="4351338"/>
          </a:xfrm>
          <a:prstGeom prst="rect">
            <a:avLst/>
          </a:prstGeom>
        </p:spPr>
        <p:txBody>
          <a:bodyPr vert="horz" lIns="91440" tIns="45720" rIns="91440" bIns="45720" rtlCol="0">
            <a:normAutofit/>
          </a:bodyPr>
          <a:lstStyle/>
          <a:p>
            <a:pPr>
              <a:lnSpc>
                <a:spcPct val="90000"/>
              </a:lnSpc>
              <a:spcAft>
                <a:spcPts val="600"/>
              </a:spcAft>
            </a:pPr>
            <a:r>
              <a:rPr lang="en-US" sz="2400" dirty="0">
                <a:effectLst/>
              </a:rPr>
              <a:t>I was working with one lady with Parkinson’s disease who had been referred to the service by the Parkinson’s nurse to work on her </a:t>
            </a:r>
            <a:r>
              <a:rPr lang="en-US" sz="2400" b="1" dirty="0">
                <a:effectLst/>
              </a:rPr>
              <a:t>outdoor mobility</a:t>
            </a:r>
            <a:r>
              <a:rPr lang="en-US" sz="2400" dirty="0">
                <a:effectLst/>
              </a:rPr>
              <a:t> and </a:t>
            </a:r>
            <a:r>
              <a:rPr lang="en-US" sz="2400" b="1" dirty="0">
                <a:effectLst/>
              </a:rPr>
              <a:t>confidence in walking</a:t>
            </a:r>
            <a:r>
              <a:rPr lang="en-US" sz="2400" dirty="0">
                <a:effectLst/>
              </a:rPr>
              <a:t>.  She had no family apart from a cousin who was doing her shopping for her. Balance was the main problem, which was affecting her independence and ability to get out and about. After a few visits there had been very little improvement in her balance. We had identified that getting back to the local shops was something to work towards, but as time went by, this seemed more unlikely. I was starting to think about taxi cards, but because of the SHINE project I was able to stick with it a big longer.</a:t>
            </a:r>
          </a:p>
          <a:p>
            <a:pPr indent="-228600">
              <a:lnSpc>
                <a:spcPct val="9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601930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TextBox 3">
            <a:extLst>
              <a:ext uri="{FF2B5EF4-FFF2-40B4-BE49-F238E27FC236}">
                <a16:creationId xmlns:a16="http://schemas.microsoft.com/office/drawing/2014/main" id="{5E2A11A5-35C6-35C5-2FE5-8BE2CE2ACD15}"/>
              </a:ext>
            </a:extLst>
          </p:cNvPr>
          <p:cNvSpPr txBox="1"/>
          <p:nvPr/>
        </p:nvSpPr>
        <p:spPr>
          <a:xfrm>
            <a:off x="838200" y="1711325"/>
            <a:ext cx="10515600" cy="4351338"/>
          </a:xfrm>
          <a:prstGeom prst="rect">
            <a:avLst/>
          </a:prstGeom>
        </p:spPr>
        <p:txBody>
          <a:bodyPr vert="horz" lIns="91440" tIns="45720" rIns="91440" bIns="45720" rtlCol="0">
            <a:normAutofit/>
          </a:bodyPr>
          <a:lstStyle/>
          <a:p>
            <a:pPr>
              <a:lnSpc>
                <a:spcPct val="90000"/>
              </a:lnSpc>
              <a:spcAft>
                <a:spcPts val="600"/>
              </a:spcAft>
            </a:pPr>
            <a:endParaRPr lang="en-US" dirty="0">
              <a:effectLst/>
            </a:endParaRPr>
          </a:p>
          <a:p>
            <a:pPr>
              <a:lnSpc>
                <a:spcPct val="90000"/>
              </a:lnSpc>
              <a:spcAft>
                <a:spcPts val="600"/>
              </a:spcAft>
            </a:pPr>
            <a:r>
              <a:rPr lang="en-US" sz="2400" dirty="0">
                <a:effectLst/>
              </a:rPr>
              <a:t>I accompanied her out on an attempted trip to see how far she could go. She didn’t get very far at all as lots of people were stopping her in the street and speaking to her. She seemed to know everybody and just lit up. She didn’t get as far as the shops, but I </a:t>
            </a:r>
            <a:r>
              <a:rPr lang="en-US" sz="2400" dirty="0" err="1">
                <a:effectLst/>
              </a:rPr>
              <a:t>realised</a:t>
            </a:r>
            <a:r>
              <a:rPr lang="en-US" sz="2400" dirty="0">
                <a:effectLst/>
              </a:rPr>
              <a:t> that wasn’t that important to her. It was literally ‘’getting out and about,” seeing people, being part of the community again. That was what was really important to her and taking a taxi to the shops wasn’t going to help with that.  </a:t>
            </a:r>
          </a:p>
          <a:p>
            <a:pPr indent="-228600">
              <a:lnSpc>
                <a:spcPct val="9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1554780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TextBox 3">
            <a:extLst>
              <a:ext uri="{FF2B5EF4-FFF2-40B4-BE49-F238E27FC236}">
                <a16:creationId xmlns:a16="http://schemas.microsoft.com/office/drawing/2014/main" id="{5E2A11A5-35C6-35C5-2FE5-8BE2CE2ACD15}"/>
              </a:ext>
            </a:extLst>
          </p:cNvPr>
          <p:cNvSpPr txBox="1"/>
          <p:nvPr/>
        </p:nvSpPr>
        <p:spPr>
          <a:xfrm>
            <a:off x="838200" y="1492330"/>
            <a:ext cx="10515600" cy="4351338"/>
          </a:xfrm>
          <a:prstGeom prst="rect">
            <a:avLst/>
          </a:prstGeom>
        </p:spPr>
        <p:txBody>
          <a:bodyPr vert="horz" lIns="91440" tIns="45720" rIns="91440" bIns="45720" rtlCol="0">
            <a:normAutofit/>
          </a:bodyPr>
          <a:lstStyle/>
          <a:p>
            <a:pPr>
              <a:lnSpc>
                <a:spcPct val="90000"/>
              </a:lnSpc>
              <a:spcAft>
                <a:spcPts val="600"/>
              </a:spcAft>
            </a:pPr>
            <a:r>
              <a:rPr lang="en-US" sz="2400" dirty="0">
                <a:effectLst/>
              </a:rPr>
              <a:t>So we started thinking not so much about getting to the shops, but just getting out and about and what that would mean to her. Then, with a little more time and a bit more input, her confidence came back and she suddenly started to improve. She has a three wheeled walker and is now using that on her own to walk to the doctor’s surgery and library, which are quite close by. Her cousin is also sometimes doing the shopping for her and sometimes with her, depending on how she feels, but doing the shopping is not a big issue. She also visits a friend in a nearby care home. She is able to walk there, but not back, so she’s made arrangements with the friend’s family to let them know when she’s going and they’ll come and take her back home.</a:t>
            </a:r>
          </a:p>
          <a:p>
            <a:pPr indent="-228600">
              <a:lnSpc>
                <a:spcPct val="9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3681718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DD6CAC-C560-6080-2C00-B2779C304DE3}"/>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Coffee Break</a:t>
            </a:r>
          </a:p>
        </p:txBody>
      </p:sp>
      <p:sp>
        <p:nvSpPr>
          <p:cNvPr id="2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offee cup and books">
            <a:extLst>
              <a:ext uri="{FF2B5EF4-FFF2-40B4-BE49-F238E27FC236}">
                <a16:creationId xmlns:a16="http://schemas.microsoft.com/office/drawing/2014/main" id="{B805E205-D9BB-B041-4749-F512F9A7CE8C}"/>
              </a:ext>
            </a:extLst>
          </p:cNvPr>
          <p:cNvPicPr>
            <a:picLocks noChangeAspect="1"/>
          </p:cNvPicPr>
          <p:nvPr/>
        </p:nvPicPr>
        <p:blipFill rotWithShape="1">
          <a:blip r:embed="rId2">
            <a:extLst>
              <a:ext uri="{28A0092B-C50C-407E-A947-70E740481C1C}">
                <a14:useLocalDpi xmlns:a14="http://schemas.microsoft.com/office/drawing/2010/main" val="0"/>
              </a:ext>
            </a:extLst>
          </a:blip>
          <a:srcRect l="33048"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7950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AA4FF7-E4CE-461F-DFF2-1851AE64133B}"/>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Table Discussion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EF42A85-E724-0AD4-D1A3-16561F98A4CA}"/>
              </a:ext>
            </a:extLst>
          </p:cNvPr>
          <p:cNvSpPr>
            <a:spLocks noGrp="1"/>
          </p:cNvSpPr>
          <p:nvPr>
            <p:ph idx="1"/>
          </p:nvPr>
        </p:nvSpPr>
        <p:spPr>
          <a:xfrm>
            <a:off x="4447308" y="591344"/>
            <a:ext cx="6906491" cy="5585619"/>
          </a:xfrm>
        </p:spPr>
        <p:txBody>
          <a:bodyPr anchor="ctr">
            <a:normAutofit/>
          </a:bodyPr>
          <a:lstStyle/>
          <a:p>
            <a:r>
              <a:rPr lang="en-GB" dirty="0"/>
              <a:t>What similarities and differences exist between an outcomes approach and other person-centred initiatives? </a:t>
            </a:r>
          </a:p>
          <a:p>
            <a:pPr marL="0" indent="0">
              <a:buNone/>
            </a:pPr>
            <a:endParaRPr lang="en-GB" dirty="0"/>
          </a:p>
          <a:p>
            <a:r>
              <a:rPr lang="en-GB" dirty="0"/>
              <a:t>What difference does focusing on outcomes make?</a:t>
            </a:r>
          </a:p>
          <a:p>
            <a:endParaRPr lang="en-GB" dirty="0"/>
          </a:p>
        </p:txBody>
      </p:sp>
    </p:spTree>
    <p:extLst>
      <p:ext uri="{BB962C8B-B14F-4D97-AF65-F5344CB8AC3E}">
        <p14:creationId xmlns:p14="http://schemas.microsoft.com/office/powerpoint/2010/main" val="1779141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10efe0bd-a030-4bca-809c-b5e6745e499a}" enabled="0" method="" siteId="{10efe0bd-a030-4bca-809c-b5e6745e499a}" removed="1"/>
</clbl:labelList>
</file>

<file path=docProps/app.xml><?xml version="1.0" encoding="utf-8"?>
<Properties xmlns="http://schemas.openxmlformats.org/officeDocument/2006/extended-properties" xmlns:vt="http://schemas.openxmlformats.org/officeDocument/2006/docPropsVTypes">
  <TotalTime>2782</TotalTime>
  <Words>973</Words>
  <Application>Microsoft Macintosh PowerPoint</Application>
  <PresentationFormat>Widescreen</PresentationFormat>
  <Paragraphs>61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Helvetica</vt:lpstr>
      <vt:lpstr>Office Theme</vt:lpstr>
      <vt:lpstr>PowerPoint Presentation</vt:lpstr>
      <vt:lpstr>Person-centred approaches/ resources</vt:lpstr>
      <vt:lpstr>Key Learning - Differences</vt:lpstr>
      <vt:lpstr>Covid Recovery: learning from person-centred approaches</vt:lpstr>
      <vt:lpstr>Key Learning - Similarities</vt:lpstr>
      <vt:lpstr>What’s unique about the personal outcomes approach?</vt:lpstr>
      <vt:lpstr>Story time…</vt:lpstr>
      <vt:lpstr>PowerPoint Presentation</vt:lpstr>
      <vt:lpstr>PowerPoint Presentation</vt:lpstr>
      <vt:lpstr>PowerPoint Presentation</vt:lpstr>
      <vt:lpstr>Coffee Break</vt:lpstr>
      <vt:lpstr>Table Discussion</vt:lpstr>
    </vt:vector>
  </TitlesOfParts>
  <Company>Healthcare Improvement Scotland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Ashleigh Spalding (NHS Healthcare Improvement Scotland)</dc:creator>
  <cp:lastModifiedBy>emma_miller</cp:lastModifiedBy>
  <cp:revision>17</cp:revision>
  <dcterms:created xsi:type="dcterms:W3CDTF">2024-01-29T12:07:35Z</dcterms:created>
  <dcterms:modified xsi:type="dcterms:W3CDTF">2024-03-13T13:32:43Z</dcterms:modified>
</cp:coreProperties>
</file>