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50" r:id="rId2"/>
  </p:sldMasterIdLst>
  <p:notesMasterIdLst>
    <p:notesMasterId r:id="rId12"/>
  </p:notesMasterIdLst>
  <p:handoutMasterIdLst>
    <p:handoutMasterId r:id="rId13"/>
  </p:handoutMasterIdLst>
  <p:sldIdLst>
    <p:sldId id="256" r:id="rId3"/>
    <p:sldId id="269" r:id="rId4"/>
    <p:sldId id="276" r:id="rId5"/>
    <p:sldId id="272" r:id="rId6"/>
    <p:sldId id="271" r:id="rId7"/>
    <p:sldId id="261" r:id="rId8"/>
    <p:sldId id="277" r:id="rId9"/>
    <p:sldId id="278" r:id="rId10"/>
    <p:sldId id="275" r:id="rId11"/>
  </p:sldIdLst>
  <p:sldSz cx="9144000" cy="6858000" type="screen4x3"/>
  <p:notesSz cx="6669088" cy="9926638"/>
  <p:defaultTextStyle>
    <a:defPPr>
      <a:defRPr lang="en-US"/>
    </a:defPPr>
    <a:lvl1pPr algn="l" rtl="0" eaLnBrk="0" fontAlgn="base" hangingPunct="0">
      <a:spcBef>
        <a:spcPct val="0"/>
      </a:spcBef>
      <a:spcAft>
        <a:spcPct val="0"/>
      </a:spcAft>
      <a:defRPr sz="2800" kern="1200">
        <a:solidFill>
          <a:schemeClr val="tx1"/>
        </a:solidFill>
        <a:latin typeface="Arial" charset="0"/>
        <a:ea typeface="ＭＳ Ｐゴシック" pitchFamily="-32" charset="-128"/>
        <a:cs typeface="+mn-cs"/>
      </a:defRPr>
    </a:lvl1pPr>
    <a:lvl2pPr marL="457200" algn="l" rtl="0" eaLnBrk="0" fontAlgn="base" hangingPunct="0">
      <a:spcBef>
        <a:spcPct val="0"/>
      </a:spcBef>
      <a:spcAft>
        <a:spcPct val="0"/>
      </a:spcAft>
      <a:defRPr sz="2800" kern="1200">
        <a:solidFill>
          <a:schemeClr val="tx1"/>
        </a:solidFill>
        <a:latin typeface="Arial" charset="0"/>
        <a:ea typeface="ＭＳ Ｐゴシック" pitchFamily="-32" charset="-128"/>
        <a:cs typeface="+mn-cs"/>
      </a:defRPr>
    </a:lvl2pPr>
    <a:lvl3pPr marL="914400" algn="l" rtl="0" eaLnBrk="0" fontAlgn="base" hangingPunct="0">
      <a:spcBef>
        <a:spcPct val="0"/>
      </a:spcBef>
      <a:spcAft>
        <a:spcPct val="0"/>
      </a:spcAft>
      <a:defRPr sz="2800" kern="1200">
        <a:solidFill>
          <a:schemeClr val="tx1"/>
        </a:solidFill>
        <a:latin typeface="Arial" charset="0"/>
        <a:ea typeface="ＭＳ Ｐゴシック" pitchFamily="-32" charset="-128"/>
        <a:cs typeface="+mn-cs"/>
      </a:defRPr>
    </a:lvl3pPr>
    <a:lvl4pPr marL="1371600" algn="l" rtl="0" eaLnBrk="0" fontAlgn="base" hangingPunct="0">
      <a:spcBef>
        <a:spcPct val="0"/>
      </a:spcBef>
      <a:spcAft>
        <a:spcPct val="0"/>
      </a:spcAft>
      <a:defRPr sz="2800" kern="1200">
        <a:solidFill>
          <a:schemeClr val="tx1"/>
        </a:solidFill>
        <a:latin typeface="Arial" charset="0"/>
        <a:ea typeface="ＭＳ Ｐゴシック" pitchFamily="-32" charset="-128"/>
        <a:cs typeface="+mn-cs"/>
      </a:defRPr>
    </a:lvl4pPr>
    <a:lvl5pPr marL="1828800" algn="l" rtl="0" eaLnBrk="0" fontAlgn="base" hangingPunct="0">
      <a:spcBef>
        <a:spcPct val="0"/>
      </a:spcBef>
      <a:spcAft>
        <a:spcPct val="0"/>
      </a:spcAft>
      <a:defRPr sz="2800" kern="1200">
        <a:solidFill>
          <a:schemeClr val="tx1"/>
        </a:solidFill>
        <a:latin typeface="Arial" charset="0"/>
        <a:ea typeface="ＭＳ Ｐゴシック" pitchFamily="-32" charset="-128"/>
        <a:cs typeface="+mn-cs"/>
      </a:defRPr>
    </a:lvl5pPr>
    <a:lvl6pPr marL="2286000" algn="l" defTabSz="914400" rtl="0" eaLnBrk="1" latinLnBrk="0" hangingPunct="1">
      <a:defRPr sz="2800" kern="1200">
        <a:solidFill>
          <a:schemeClr val="tx1"/>
        </a:solidFill>
        <a:latin typeface="Arial" charset="0"/>
        <a:ea typeface="ＭＳ Ｐゴシック" pitchFamily="-32" charset="-128"/>
        <a:cs typeface="+mn-cs"/>
      </a:defRPr>
    </a:lvl6pPr>
    <a:lvl7pPr marL="2743200" algn="l" defTabSz="914400" rtl="0" eaLnBrk="1" latinLnBrk="0" hangingPunct="1">
      <a:defRPr sz="2800" kern="1200">
        <a:solidFill>
          <a:schemeClr val="tx1"/>
        </a:solidFill>
        <a:latin typeface="Arial" charset="0"/>
        <a:ea typeface="ＭＳ Ｐゴシック" pitchFamily="-32" charset="-128"/>
        <a:cs typeface="+mn-cs"/>
      </a:defRPr>
    </a:lvl7pPr>
    <a:lvl8pPr marL="3200400" algn="l" defTabSz="914400" rtl="0" eaLnBrk="1" latinLnBrk="0" hangingPunct="1">
      <a:defRPr sz="2800" kern="1200">
        <a:solidFill>
          <a:schemeClr val="tx1"/>
        </a:solidFill>
        <a:latin typeface="Arial" charset="0"/>
        <a:ea typeface="ＭＳ Ｐゴシック" pitchFamily="-32" charset="-128"/>
        <a:cs typeface="+mn-cs"/>
      </a:defRPr>
    </a:lvl8pPr>
    <a:lvl9pPr marL="3657600" algn="l" defTabSz="914400" rtl="0" eaLnBrk="1" latinLnBrk="0" hangingPunct="1">
      <a:defRPr sz="2800" kern="1200">
        <a:solidFill>
          <a:schemeClr val="tx1"/>
        </a:solidFill>
        <a:latin typeface="Arial" charset="0"/>
        <a:ea typeface="ＭＳ Ｐゴシック" pitchFamily="-32"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erguson, Dianne" initials="FD" lastIdx="0" clrIdx="0">
    <p:extLst>
      <p:ext uri="{19B8F6BF-5375-455C-9EA6-DF929625EA0E}">
        <p15:presenceInfo xmlns:p15="http://schemas.microsoft.com/office/powerpoint/2012/main" userId="Ferguson, Diann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3A3F6A-E3D8-4E3A-A7BC-AE8C83C2905E}" v="4" dt="2022-09-02T14:22:23.206"/>
    <p1510:client id="{FB041959-A2FA-2994-EE50-B41E4ED2B35E}" v="43" dt="2022-09-09T08:31:35.59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73810" autoAdjust="0"/>
  </p:normalViewPr>
  <p:slideViewPr>
    <p:cSldViewPr>
      <p:cViewPr varScale="1">
        <p:scale>
          <a:sx n="92" d="100"/>
          <a:sy n="92" d="100"/>
        </p:scale>
        <p:origin x="2744" y="192"/>
      </p:cViewPr>
      <p:guideLst>
        <p:guide orient="horz" pos="2160"/>
        <p:guide pos="2880"/>
      </p:guideLst>
    </p:cSldViewPr>
  </p:slideViewPr>
  <p:outlineViewPr>
    <p:cViewPr>
      <p:scale>
        <a:sx n="33" d="100"/>
        <a:sy n="33" d="100"/>
      </p:scale>
      <p:origin x="0" y="361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19"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37069E3-2A49-450C-BEED-89530DEE9225}" type="doc">
      <dgm:prSet loTypeId="urn:diagrams.loki3.com/TabbedArc+Icon" loCatId="officeonline" qsTypeId="urn:microsoft.com/office/officeart/2005/8/quickstyle/simple1" qsCatId="simple" csTypeId="urn:microsoft.com/office/officeart/2005/8/colors/accent1_2" csCatId="accent1" phldr="1"/>
      <dgm:spPr/>
      <dgm:t>
        <a:bodyPr/>
        <a:lstStyle/>
        <a:p>
          <a:endParaRPr lang="en-US"/>
        </a:p>
      </dgm:t>
    </dgm:pt>
    <dgm:pt modelId="{8E8C6BFF-7D80-47D3-8192-2269D7C4EDDB}">
      <dgm:prSet phldrT="[Text]"/>
      <dgm:spPr/>
      <dgm:t>
        <a:bodyPr/>
        <a:lstStyle/>
        <a:p>
          <a:r>
            <a:rPr lang="en-US" dirty="0"/>
            <a:t>Healthier</a:t>
          </a:r>
        </a:p>
      </dgm:t>
    </dgm:pt>
    <dgm:pt modelId="{2048B5B8-21CF-4122-900D-081CBFAA8ACE}" type="parTrans" cxnId="{19FE232C-EE58-4A00-93B8-90C2820F134A}">
      <dgm:prSet/>
      <dgm:spPr/>
      <dgm:t>
        <a:bodyPr/>
        <a:lstStyle/>
        <a:p>
          <a:endParaRPr lang="en-US"/>
        </a:p>
      </dgm:t>
    </dgm:pt>
    <dgm:pt modelId="{1EE546EC-4631-4922-BFB0-5828D077A4D5}" type="sibTrans" cxnId="{19FE232C-EE58-4A00-93B8-90C2820F134A}">
      <dgm:prSet/>
      <dgm:spPr/>
      <dgm:t>
        <a:bodyPr/>
        <a:lstStyle/>
        <a:p>
          <a:endParaRPr lang="en-US"/>
        </a:p>
      </dgm:t>
    </dgm:pt>
    <dgm:pt modelId="{AB79A880-5716-4F89-AEDB-59D95233B6EF}">
      <dgm:prSet phldrT="[Text]"/>
      <dgm:spPr/>
      <dgm:t>
        <a:bodyPr/>
        <a:lstStyle/>
        <a:p>
          <a:r>
            <a:rPr lang="en-US" dirty="0"/>
            <a:t>Safer</a:t>
          </a:r>
        </a:p>
      </dgm:t>
    </dgm:pt>
    <dgm:pt modelId="{7D9B2323-C1A7-439A-B009-3212805D2E0B}" type="parTrans" cxnId="{258198F3-FF20-44A4-9677-C567459EC122}">
      <dgm:prSet/>
      <dgm:spPr/>
      <dgm:t>
        <a:bodyPr/>
        <a:lstStyle/>
        <a:p>
          <a:endParaRPr lang="en-US"/>
        </a:p>
      </dgm:t>
    </dgm:pt>
    <dgm:pt modelId="{380ABCB6-3E9D-40C0-8C3F-20D9FBFEF6B5}" type="sibTrans" cxnId="{258198F3-FF20-44A4-9677-C567459EC122}">
      <dgm:prSet/>
      <dgm:spPr/>
      <dgm:t>
        <a:bodyPr/>
        <a:lstStyle/>
        <a:p>
          <a:endParaRPr lang="en-US"/>
        </a:p>
      </dgm:t>
    </dgm:pt>
    <dgm:pt modelId="{8415AFEA-1F53-4BD2-B861-D0DE2A062F9C}">
      <dgm:prSet phldrT="[Text]"/>
      <dgm:spPr/>
      <dgm:t>
        <a:bodyPr/>
        <a:lstStyle/>
        <a:p>
          <a:r>
            <a:rPr lang="en-US" dirty="0"/>
            <a:t>Wealthier</a:t>
          </a:r>
        </a:p>
      </dgm:t>
    </dgm:pt>
    <dgm:pt modelId="{48824DB0-DB68-418A-A971-229299B7C0BD}" type="parTrans" cxnId="{F2088584-27EE-44B9-A11C-08502BB34578}">
      <dgm:prSet/>
      <dgm:spPr/>
      <dgm:t>
        <a:bodyPr/>
        <a:lstStyle/>
        <a:p>
          <a:endParaRPr lang="en-US"/>
        </a:p>
      </dgm:t>
    </dgm:pt>
    <dgm:pt modelId="{65B0B535-B3A2-47D6-9AA2-5E8FD6FC7567}" type="sibTrans" cxnId="{F2088584-27EE-44B9-A11C-08502BB34578}">
      <dgm:prSet/>
      <dgm:spPr/>
      <dgm:t>
        <a:bodyPr/>
        <a:lstStyle/>
        <a:p>
          <a:endParaRPr lang="en-US"/>
        </a:p>
      </dgm:t>
    </dgm:pt>
    <dgm:pt modelId="{153B6C4D-76FA-49C2-B585-5578C8FC0004}" type="pres">
      <dgm:prSet presAssocID="{437069E3-2A49-450C-BEED-89530DEE9225}" presName="Name0" presStyleCnt="0">
        <dgm:presLayoutVars>
          <dgm:dir/>
          <dgm:resizeHandles val="exact"/>
        </dgm:presLayoutVars>
      </dgm:prSet>
      <dgm:spPr/>
    </dgm:pt>
    <dgm:pt modelId="{FD9B6DD6-DD58-499D-AE8D-9AE3CA7B9775}" type="pres">
      <dgm:prSet presAssocID="{8E8C6BFF-7D80-47D3-8192-2269D7C4EDDB}" presName="twoplus" presStyleLbl="node1" presStyleIdx="0" presStyleCnt="3">
        <dgm:presLayoutVars>
          <dgm:bulletEnabled val="1"/>
        </dgm:presLayoutVars>
      </dgm:prSet>
      <dgm:spPr/>
    </dgm:pt>
    <dgm:pt modelId="{189A0210-062C-486F-9AC9-638277305A5A}" type="pres">
      <dgm:prSet presAssocID="{AB79A880-5716-4F89-AEDB-59D95233B6EF}" presName="twoplus" presStyleLbl="node1" presStyleIdx="1" presStyleCnt="3">
        <dgm:presLayoutVars>
          <dgm:bulletEnabled val="1"/>
        </dgm:presLayoutVars>
      </dgm:prSet>
      <dgm:spPr/>
    </dgm:pt>
    <dgm:pt modelId="{474C5FA5-D602-44E8-AE1F-7F384E63C17D}" type="pres">
      <dgm:prSet presAssocID="{8415AFEA-1F53-4BD2-B861-D0DE2A062F9C}" presName="twoplus" presStyleLbl="node1" presStyleIdx="2" presStyleCnt="3">
        <dgm:presLayoutVars>
          <dgm:bulletEnabled val="1"/>
        </dgm:presLayoutVars>
      </dgm:prSet>
      <dgm:spPr/>
    </dgm:pt>
  </dgm:ptLst>
  <dgm:cxnLst>
    <dgm:cxn modelId="{068C3306-05F6-4F26-8AF0-C909BB6C8CC9}" type="presOf" srcId="{AB79A880-5716-4F89-AEDB-59D95233B6EF}" destId="{189A0210-062C-486F-9AC9-638277305A5A}" srcOrd="0" destOrd="0" presId="urn:diagrams.loki3.com/TabbedArc+Icon"/>
    <dgm:cxn modelId="{19FE232C-EE58-4A00-93B8-90C2820F134A}" srcId="{437069E3-2A49-450C-BEED-89530DEE9225}" destId="{8E8C6BFF-7D80-47D3-8192-2269D7C4EDDB}" srcOrd="0" destOrd="0" parTransId="{2048B5B8-21CF-4122-900D-081CBFAA8ACE}" sibTransId="{1EE546EC-4631-4922-BFB0-5828D077A4D5}"/>
    <dgm:cxn modelId="{F2088584-27EE-44B9-A11C-08502BB34578}" srcId="{437069E3-2A49-450C-BEED-89530DEE9225}" destId="{8415AFEA-1F53-4BD2-B861-D0DE2A062F9C}" srcOrd="2" destOrd="0" parTransId="{48824DB0-DB68-418A-A971-229299B7C0BD}" sibTransId="{65B0B535-B3A2-47D6-9AA2-5E8FD6FC7567}"/>
    <dgm:cxn modelId="{4E90D287-ABF8-416B-96FC-613317DADD14}" type="presOf" srcId="{8E8C6BFF-7D80-47D3-8192-2269D7C4EDDB}" destId="{FD9B6DD6-DD58-499D-AE8D-9AE3CA7B9775}" srcOrd="0" destOrd="0" presId="urn:diagrams.loki3.com/TabbedArc+Icon"/>
    <dgm:cxn modelId="{E1D3568E-DB94-4F0C-9A8F-81FD9D19B22A}" type="presOf" srcId="{437069E3-2A49-450C-BEED-89530DEE9225}" destId="{153B6C4D-76FA-49C2-B585-5578C8FC0004}" srcOrd="0" destOrd="0" presId="urn:diagrams.loki3.com/TabbedArc+Icon"/>
    <dgm:cxn modelId="{E99388ED-7EFC-48A4-8AE9-7BF422CF79FC}" type="presOf" srcId="{8415AFEA-1F53-4BD2-B861-D0DE2A062F9C}" destId="{474C5FA5-D602-44E8-AE1F-7F384E63C17D}" srcOrd="0" destOrd="0" presId="urn:diagrams.loki3.com/TabbedArc+Icon"/>
    <dgm:cxn modelId="{258198F3-FF20-44A4-9677-C567459EC122}" srcId="{437069E3-2A49-450C-BEED-89530DEE9225}" destId="{AB79A880-5716-4F89-AEDB-59D95233B6EF}" srcOrd="1" destOrd="0" parTransId="{7D9B2323-C1A7-439A-B009-3212805D2E0B}" sibTransId="{380ABCB6-3E9D-40C0-8C3F-20D9FBFEF6B5}"/>
    <dgm:cxn modelId="{209CEE09-5CEE-4FCF-9926-5ABDC519CB8F}" type="presParOf" srcId="{153B6C4D-76FA-49C2-B585-5578C8FC0004}" destId="{FD9B6DD6-DD58-499D-AE8D-9AE3CA7B9775}" srcOrd="0" destOrd="0" presId="urn:diagrams.loki3.com/TabbedArc+Icon"/>
    <dgm:cxn modelId="{E2AF4122-36EF-4C13-B987-010EF1958EC4}" type="presParOf" srcId="{153B6C4D-76FA-49C2-B585-5578C8FC0004}" destId="{189A0210-062C-486F-9AC9-638277305A5A}" srcOrd="1" destOrd="0" presId="urn:diagrams.loki3.com/TabbedArc+Icon"/>
    <dgm:cxn modelId="{3F945AD3-0931-4DFE-9121-35C2DEE5A65B}" type="presParOf" srcId="{153B6C4D-76FA-49C2-B585-5578C8FC0004}" destId="{474C5FA5-D602-44E8-AE1F-7F384E63C17D}" srcOrd="2" destOrd="0" presId="urn:diagrams.loki3.com/TabbedArc+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5574C77-8A06-45E4-8BB8-8DAF0D1A3DED}" type="doc">
      <dgm:prSet loTypeId="urn:microsoft.com/office/officeart/2005/8/layout/hProcess6" loCatId="process" qsTypeId="urn:microsoft.com/office/officeart/2005/8/quickstyle/simple1" qsCatId="simple" csTypeId="urn:microsoft.com/office/officeart/2005/8/colors/accent2_3" csCatId="accent2" phldr="1"/>
      <dgm:spPr/>
      <dgm:t>
        <a:bodyPr/>
        <a:lstStyle/>
        <a:p>
          <a:endParaRPr lang="en-US"/>
        </a:p>
      </dgm:t>
    </dgm:pt>
    <dgm:pt modelId="{5F90B6B9-A9F6-4859-A6D0-12A7A503135C}">
      <dgm:prSet phldrT="[Text]" phldr="0"/>
      <dgm:spPr/>
      <dgm:t>
        <a:bodyPr/>
        <a:lstStyle/>
        <a:p>
          <a:pPr rtl="0"/>
          <a:r>
            <a:rPr lang="en-US" dirty="0">
              <a:latin typeface="Arial"/>
              <a:ea typeface="ＭＳ Ｐゴシック"/>
            </a:rPr>
            <a:t>Seeking Help</a:t>
          </a:r>
          <a:endParaRPr lang="en-US" dirty="0"/>
        </a:p>
      </dgm:t>
    </dgm:pt>
    <dgm:pt modelId="{82DB17FE-0415-48C6-AB88-552FC7367582}" type="parTrans" cxnId="{42441F1E-495C-4B2E-9F6C-32451657C79E}">
      <dgm:prSet/>
      <dgm:spPr/>
      <dgm:t>
        <a:bodyPr/>
        <a:lstStyle/>
        <a:p>
          <a:endParaRPr lang="en-US"/>
        </a:p>
      </dgm:t>
    </dgm:pt>
    <dgm:pt modelId="{9B0E2F9B-57DB-4FBA-95B1-D8DEB8B4DCEF}" type="sibTrans" cxnId="{42441F1E-495C-4B2E-9F6C-32451657C79E}">
      <dgm:prSet/>
      <dgm:spPr/>
      <dgm:t>
        <a:bodyPr/>
        <a:lstStyle/>
        <a:p>
          <a:endParaRPr lang="en-US"/>
        </a:p>
      </dgm:t>
    </dgm:pt>
    <dgm:pt modelId="{4F51F3A6-3D89-40F2-9C4A-ED6157A64AE2}">
      <dgm:prSet phldrT="[Text]" phldr="0"/>
      <dgm:spPr/>
      <dgm:t>
        <a:bodyPr/>
        <a:lstStyle/>
        <a:p>
          <a:pPr rtl="0"/>
          <a:r>
            <a:rPr lang="en-US" dirty="0">
              <a:latin typeface="Arial"/>
              <a:ea typeface="ＭＳ Ｐゴシック"/>
            </a:rPr>
            <a:t>Increased Choice</a:t>
          </a:r>
          <a:endParaRPr lang="en-US" dirty="0"/>
        </a:p>
      </dgm:t>
    </dgm:pt>
    <dgm:pt modelId="{6D58A3F6-ACDD-45FD-A936-142B2D6DDCEF}" type="parTrans" cxnId="{FACDBAAE-D27D-4F7E-8B63-EAFBAE0420CE}">
      <dgm:prSet/>
      <dgm:spPr/>
      <dgm:t>
        <a:bodyPr/>
        <a:lstStyle/>
        <a:p>
          <a:endParaRPr lang="en-US"/>
        </a:p>
      </dgm:t>
    </dgm:pt>
    <dgm:pt modelId="{CD082440-6F32-4823-9D64-72E46FFB6228}" type="sibTrans" cxnId="{FACDBAAE-D27D-4F7E-8B63-EAFBAE0420CE}">
      <dgm:prSet/>
      <dgm:spPr/>
      <dgm:t>
        <a:bodyPr/>
        <a:lstStyle/>
        <a:p>
          <a:endParaRPr lang="en-US"/>
        </a:p>
      </dgm:t>
    </dgm:pt>
    <dgm:pt modelId="{AC588D54-3969-4744-9726-29D06E62266E}">
      <dgm:prSet phldrT="[Text]" phldr="0"/>
      <dgm:spPr/>
      <dgm:t>
        <a:bodyPr/>
        <a:lstStyle/>
        <a:p>
          <a:pPr rtl="0"/>
          <a:r>
            <a:rPr lang="en-US" dirty="0">
              <a:latin typeface="Arial"/>
              <a:ea typeface="ＭＳ Ｐゴシック"/>
            </a:rPr>
            <a:t>Responsive services</a:t>
          </a:r>
          <a:endParaRPr lang="en-US" dirty="0"/>
        </a:p>
      </dgm:t>
    </dgm:pt>
    <dgm:pt modelId="{45729A8B-65CA-46F5-A322-BE46A9C36205}" type="parTrans" cxnId="{704796EC-84EF-4A34-9C7D-7C8C09875650}">
      <dgm:prSet/>
      <dgm:spPr/>
      <dgm:t>
        <a:bodyPr/>
        <a:lstStyle/>
        <a:p>
          <a:endParaRPr lang="en-US"/>
        </a:p>
      </dgm:t>
    </dgm:pt>
    <dgm:pt modelId="{BBD0ADED-98CE-40FE-8856-A57DB10EDF81}" type="sibTrans" cxnId="{704796EC-84EF-4A34-9C7D-7C8C09875650}">
      <dgm:prSet/>
      <dgm:spPr/>
      <dgm:t>
        <a:bodyPr/>
        <a:lstStyle/>
        <a:p>
          <a:endParaRPr lang="en-US"/>
        </a:p>
      </dgm:t>
    </dgm:pt>
    <dgm:pt modelId="{E0947C71-61DD-4632-A4F7-9F5CAEE510B6}">
      <dgm:prSet phldrT="[Text]" phldr="0"/>
      <dgm:spPr/>
      <dgm:t>
        <a:bodyPr/>
        <a:lstStyle/>
        <a:p>
          <a:r>
            <a:rPr lang="en-US" dirty="0">
              <a:latin typeface="Arial"/>
              <a:ea typeface="ＭＳ Ｐゴシック"/>
            </a:rPr>
            <a:t>Recovering</a:t>
          </a:r>
          <a:endParaRPr lang="en-US" dirty="0"/>
        </a:p>
      </dgm:t>
    </dgm:pt>
    <dgm:pt modelId="{5B0B064F-4540-44FD-B8E7-90CA9D8CE098}" type="parTrans" cxnId="{603BAE2B-D31F-45E1-9C12-977FAB116DF3}">
      <dgm:prSet/>
      <dgm:spPr/>
      <dgm:t>
        <a:bodyPr/>
        <a:lstStyle/>
        <a:p>
          <a:endParaRPr lang="en-US"/>
        </a:p>
      </dgm:t>
    </dgm:pt>
    <dgm:pt modelId="{58569C24-A12B-4083-9D5F-A4E99D117083}" type="sibTrans" cxnId="{603BAE2B-D31F-45E1-9C12-977FAB116DF3}">
      <dgm:prSet/>
      <dgm:spPr/>
      <dgm:t>
        <a:bodyPr/>
        <a:lstStyle/>
        <a:p>
          <a:endParaRPr lang="en-US"/>
        </a:p>
      </dgm:t>
    </dgm:pt>
    <dgm:pt modelId="{4CE6E049-68D4-4FFC-9C26-E27301721DDE}">
      <dgm:prSet phldrT="[Text]" phldr="0"/>
      <dgm:spPr/>
      <dgm:t>
        <a:bodyPr/>
        <a:lstStyle/>
        <a:p>
          <a:pPr rtl="0"/>
          <a:r>
            <a:rPr lang="en-US" dirty="0"/>
            <a:t>Human Rights</a:t>
          </a:r>
        </a:p>
      </dgm:t>
    </dgm:pt>
    <dgm:pt modelId="{4AA1A58E-23B1-4E47-99A7-E53E4D52F4DF}" type="parTrans" cxnId="{AA41A2F5-F86E-4B8C-A5B3-9ED77809C9B7}">
      <dgm:prSet/>
      <dgm:spPr/>
      <dgm:t>
        <a:bodyPr/>
        <a:lstStyle/>
        <a:p>
          <a:endParaRPr lang="en-US"/>
        </a:p>
      </dgm:t>
    </dgm:pt>
    <dgm:pt modelId="{61502F7C-4411-4E7A-9DEF-E0954B4EB078}" type="sibTrans" cxnId="{AA41A2F5-F86E-4B8C-A5B3-9ED77809C9B7}">
      <dgm:prSet/>
      <dgm:spPr/>
      <dgm:t>
        <a:bodyPr/>
        <a:lstStyle/>
        <a:p>
          <a:endParaRPr lang="en-US"/>
        </a:p>
      </dgm:t>
    </dgm:pt>
    <dgm:pt modelId="{CC4022CB-D80C-482E-85DF-125DAB63F8A1}">
      <dgm:prSet phldrT="[Text]" phldr="0"/>
      <dgm:spPr/>
      <dgm:t>
        <a:bodyPr/>
        <a:lstStyle/>
        <a:p>
          <a:pPr rtl="0"/>
          <a:r>
            <a:rPr lang="en-US" dirty="0">
              <a:latin typeface="Arial"/>
              <a:ea typeface="ＭＳ Ｐゴシック"/>
            </a:rPr>
            <a:t>Community connections</a:t>
          </a:r>
          <a:endParaRPr lang="en-US" dirty="0"/>
        </a:p>
      </dgm:t>
    </dgm:pt>
    <dgm:pt modelId="{60193965-2692-4273-BD63-C9DDCBCDD8DC}" type="parTrans" cxnId="{7833BAD2-60AF-40EA-94F3-E43FAC8F2E7B}">
      <dgm:prSet/>
      <dgm:spPr/>
      <dgm:t>
        <a:bodyPr/>
        <a:lstStyle/>
        <a:p>
          <a:endParaRPr lang="en-US"/>
        </a:p>
      </dgm:t>
    </dgm:pt>
    <dgm:pt modelId="{84E4F948-B2BA-4142-B6FF-F136F67EE282}" type="sibTrans" cxnId="{7833BAD2-60AF-40EA-94F3-E43FAC8F2E7B}">
      <dgm:prSet/>
      <dgm:spPr/>
      <dgm:t>
        <a:bodyPr/>
        <a:lstStyle/>
        <a:p>
          <a:endParaRPr lang="en-US"/>
        </a:p>
      </dgm:t>
    </dgm:pt>
    <dgm:pt modelId="{8203A414-45B6-445A-8BFD-8B392DCB8952}">
      <dgm:prSet phldrT="[Text]" phldr="0"/>
      <dgm:spPr/>
      <dgm:t>
        <a:bodyPr/>
        <a:lstStyle/>
        <a:p>
          <a:r>
            <a:rPr lang="en-US" dirty="0">
              <a:latin typeface="Arial"/>
              <a:ea typeface="ＭＳ Ｐゴシック"/>
            </a:rPr>
            <a:t>Thriving</a:t>
          </a:r>
          <a:endParaRPr lang="en-US" dirty="0"/>
        </a:p>
      </dgm:t>
    </dgm:pt>
    <dgm:pt modelId="{80808FF0-DB99-4D22-9A1D-E4C973AE967C}" type="parTrans" cxnId="{F270D164-6CBC-4DC7-A6B6-F8CFA4EB20DF}">
      <dgm:prSet/>
      <dgm:spPr/>
      <dgm:t>
        <a:bodyPr/>
        <a:lstStyle/>
        <a:p>
          <a:endParaRPr lang="en-US"/>
        </a:p>
      </dgm:t>
    </dgm:pt>
    <dgm:pt modelId="{A01A1858-3F7F-4CC5-A6A9-0FEB704E4A68}" type="sibTrans" cxnId="{F270D164-6CBC-4DC7-A6B6-F8CFA4EB20DF}">
      <dgm:prSet/>
      <dgm:spPr/>
      <dgm:t>
        <a:bodyPr/>
        <a:lstStyle/>
        <a:p>
          <a:endParaRPr lang="en-US"/>
        </a:p>
      </dgm:t>
    </dgm:pt>
    <dgm:pt modelId="{24B3C81F-6EF4-430C-A8B2-E7FB89E8FEB5}">
      <dgm:prSet phldrT="[Text]" phldr="0"/>
      <dgm:spPr/>
      <dgm:t>
        <a:bodyPr/>
        <a:lstStyle/>
        <a:p>
          <a:pPr rtl="0"/>
          <a:r>
            <a:rPr lang="en-US" dirty="0"/>
            <a:t>Increased Recovery Capital</a:t>
          </a:r>
        </a:p>
      </dgm:t>
    </dgm:pt>
    <dgm:pt modelId="{3907D6A5-FBDE-4064-949D-90AD6A623C1C}" type="parTrans" cxnId="{0B8A2C69-5DF2-44BC-854E-540434C4C6D0}">
      <dgm:prSet/>
      <dgm:spPr/>
      <dgm:t>
        <a:bodyPr/>
        <a:lstStyle/>
        <a:p>
          <a:endParaRPr lang="en-US"/>
        </a:p>
      </dgm:t>
    </dgm:pt>
    <dgm:pt modelId="{98C8C9A8-1CED-419A-94EE-F9B1D2B9352B}" type="sibTrans" cxnId="{0B8A2C69-5DF2-44BC-854E-540434C4C6D0}">
      <dgm:prSet/>
      <dgm:spPr/>
      <dgm:t>
        <a:bodyPr/>
        <a:lstStyle/>
        <a:p>
          <a:endParaRPr lang="en-US"/>
        </a:p>
      </dgm:t>
    </dgm:pt>
    <dgm:pt modelId="{6CFF049C-A1CA-455C-9A9B-ACCB559C4EAC}">
      <dgm:prSet phldrT="[Text]" phldr="0"/>
      <dgm:spPr/>
      <dgm:t>
        <a:bodyPr/>
        <a:lstStyle/>
        <a:p>
          <a:endParaRPr lang="en-US" dirty="0"/>
        </a:p>
      </dgm:t>
    </dgm:pt>
    <dgm:pt modelId="{4B189A63-DB9E-41EE-A1A1-37E182ED8ABE}" type="parTrans" cxnId="{25531955-883F-4CD9-B80E-1EB1158FA4E4}">
      <dgm:prSet/>
      <dgm:spPr/>
      <dgm:t>
        <a:bodyPr/>
        <a:lstStyle/>
        <a:p>
          <a:endParaRPr lang="en-US"/>
        </a:p>
      </dgm:t>
    </dgm:pt>
    <dgm:pt modelId="{DAA0CAEC-1A18-49B5-8187-3C598057EB6D}" type="sibTrans" cxnId="{25531955-883F-4CD9-B80E-1EB1158FA4E4}">
      <dgm:prSet/>
      <dgm:spPr/>
      <dgm:t>
        <a:bodyPr/>
        <a:lstStyle/>
        <a:p>
          <a:endParaRPr lang="en-US"/>
        </a:p>
      </dgm:t>
    </dgm:pt>
    <dgm:pt modelId="{D44C7667-7284-44B6-997A-0790439D67AD}">
      <dgm:prSet phldrT="[Text]" phldr="0"/>
      <dgm:spPr/>
      <dgm:t>
        <a:bodyPr/>
        <a:lstStyle/>
        <a:p>
          <a:pPr rtl="0"/>
          <a:r>
            <a:rPr lang="en-US" dirty="0"/>
            <a:t>Better outcomes</a:t>
          </a:r>
        </a:p>
      </dgm:t>
    </dgm:pt>
    <dgm:pt modelId="{70953D4C-42BD-41EA-9D25-9AC5E37AD22A}" type="parTrans" cxnId="{6656EF52-159E-413C-9C12-B048A56C65D5}">
      <dgm:prSet/>
      <dgm:spPr/>
    </dgm:pt>
    <dgm:pt modelId="{9236D34C-BF8E-46AE-B835-C765C0E552D9}" type="sibTrans" cxnId="{6656EF52-159E-413C-9C12-B048A56C65D5}">
      <dgm:prSet/>
      <dgm:spPr/>
    </dgm:pt>
    <dgm:pt modelId="{486463AD-3151-4BDD-BFFD-C0093AB22500}" type="pres">
      <dgm:prSet presAssocID="{F5574C77-8A06-45E4-8BB8-8DAF0D1A3DED}" presName="theList" presStyleCnt="0">
        <dgm:presLayoutVars>
          <dgm:dir/>
          <dgm:animLvl val="lvl"/>
          <dgm:resizeHandles val="exact"/>
        </dgm:presLayoutVars>
      </dgm:prSet>
      <dgm:spPr/>
    </dgm:pt>
    <dgm:pt modelId="{08298616-5F66-4156-A10E-119E75AD539C}" type="pres">
      <dgm:prSet presAssocID="{5F90B6B9-A9F6-4859-A6D0-12A7A503135C}" presName="compNode" presStyleCnt="0"/>
      <dgm:spPr/>
    </dgm:pt>
    <dgm:pt modelId="{25404542-0D4A-48E0-A1AF-DC857C40B93E}" type="pres">
      <dgm:prSet presAssocID="{5F90B6B9-A9F6-4859-A6D0-12A7A503135C}" presName="noGeometry" presStyleCnt="0"/>
      <dgm:spPr/>
    </dgm:pt>
    <dgm:pt modelId="{57954FDD-8737-46A3-B51B-3505B23EBA93}" type="pres">
      <dgm:prSet presAssocID="{5F90B6B9-A9F6-4859-A6D0-12A7A503135C}" presName="childTextVisible" presStyleLbl="bgAccFollowNode1" presStyleIdx="0" presStyleCnt="3">
        <dgm:presLayoutVars>
          <dgm:bulletEnabled val="1"/>
        </dgm:presLayoutVars>
      </dgm:prSet>
      <dgm:spPr/>
    </dgm:pt>
    <dgm:pt modelId="{DA44FCD1-E888-4C6C-87B7-345B1C8A76C7}" type="pres">
      <dgm:prSet presAssocID="{5F90B6B9-A9F6-4859-A6D0-12A7A503135C}" presName="childTextHidden" presStyleLbl="bgAccFollowNode1" presStyleIdx="0" presStyleCnt="3"/>
      <dgm:spPr/>
    </dgm:pt>
    <dgm:pt modelId="{F98E2394-6B2F-4F25-9F6F-1F604430AAE6}" type="pres">
      <dgm:prSet presAssocID="{5F90B6B9-A9F6-4859-A6D0-12A7A503135C}" presName="parentText" presStyleLbl="node1" presStyleIdx="0" presStyleCnt="3">
        <dgm:presLayoutVars>
          <dgm:chMax val="1"/>
          <dgm:bulletEnabled val="1"/>
        </dgm:presLayoutVars>
      </dgm:prSet>
      <dgm:spPr/>
    </dgm:pt>
    <dgm:pt modelId="{53574201-9136-4FF5-B5F8-16C31B8DCB7F}" type="pres">
      <dgm:prSet presAssocID="{5F90B6B9-A9F6-4859-A6D0-12A7A503135C}" presName="aSpace" presStyleCnt="0"/>
      <dgm:spPr/>
    </dgm:pt>
    <dgm:pt modelId="{33455B1A-BB6A-4AEF-A27F-6AC4DC2F6E56}" type="pres">
      <dgm:prSet presAssocID="{E0947C71-61DD-4632-A4F7-9F5CAEE510B6}" presName="compNode" presStyleCnt="0"/>
      <dgm:spPr/>
    </dgm:pt>
    <dgm:pt modelId="{A0DC12AD-9E2F-4851-A95E-6D74D4E11651}" type="pres">
      <dgm:prSet presAssocID="{E0947C71-61DD-4632-A4F7-9F5CAEE510B6}" presName="noGeometry" presStyleCnt="0"/>
      <dgm:spPr/>
    </dgm:pt>
    <dgm:pt modelId="{35AEB030-4D79-40DC-B244-FBE8F2B6F869}" type="pres">
      <dgm:prSet presAssocID="{E0947C71-61DD-4632-A4F7-9F5CAEE510B6}" presName="childTextVisible" presStyleLbl="bgAccFollowNode1" presStyleIdx="1" presStyleCnt="3">
        <dgm:presLayoutVars>
          <dgm:bulletEnabled val="1"/>
        </dgm:presLayoutVars>
      </dgm:prSet>
      <dgm:spPr/>
    </dgm:pt>
    <dgm:pt modelId="{4B6836E3-898C-483A-ADBA-EB202EA1AB9B}" type="pres">
      <dgm:prSet presAssocID="{E0947C71-61DD-4632-A4F7-9F5CAEE510B6}" presName="childTextHidden" presStyleLbl="bgAccFollowNode1" presStyleIdx="1" presStyleCnt="3"/>
      <dgm:spPr/>
    </dgm:pt>
    <dgm:pt modelId="{66602DB2-E90F-45EB-8201-91B303C6F746}" type="pres">
      <dgm:prSet presAssocID="{E0947C71-61DD-4632-A4F7-9F5CAEE510B6}" presName="parentText" presStyleLbl="node1" presStyleIdx="1" presStyleCnt="3">
        <dgm:presLayoutVars>
          <dgm:chMax val="1"/>
          <dgm:bulletEnabled val="1"/>
        </dgm:presLayoutVars>
      </dgm:prSet>
      <dgm:spPr/>
    </dgm:pt>
    <dgm:pt modelId="{CE57F0B6-4331-433C-87A1-2678378A0992}" type="pres">
      <dgm:prSet presAssocID="{E0947C71-61DD-4632-A4F7-9F5CAEE510B6}" presName="aSpace" presStyleCnt="0"/>
      <dgm:spPr/>
    </dgm:pt>
    <dgm:pt modelId="{4F446F41-829C-4CB0-8DA6-ECBD7BC2E3D1}" type="pres">
      <dgm:prSet presAssocID="{8203A414-45B6-445A-8BFD-8B392DCB8952}" presName="compNode" presStyleCnt="0"/>
      <dgm:spPr/>
    </dgm:pt>
    <dgm:pt modelId="{3BE33478-D935-42C4-BAD4-B2558A29C0D5}" type="pres">
      <dgm:prSet presAssocID="{8203A414-45B6-445A-8BFD-8B392DCB8952}" presName="noGeometry" presStyleCnt="0"/>
      <dgm:spPr/>
    </dgm:pt>
    <dgm:pt modelId="{9E834C48-3E3A-445E-A37B-57665F1BED42}" type="pres">
      <dgm:prSet presAssocID="{8203A414-45B6-445A-8BFD-8B392DCB8952}" presName="childTextVisible" presStyleLbl="bgAccFollowNode1" presStyleIdx="2" presStyleCnt="3">
        <dgm:presLayoutVars>
          <dgm:bulletEnabled val="1"/>
        </dgm:presLayoutVars>
      </dgm:prSet>
      <dgm:spPr/>
    </dgm:pt>
    <dgm:pt modelId="{27C1CF4E-BA4C-4EFC-9E48-6DE0C8F5EC22}" type="pres">
      <dgm:prSet presAssocID="{8203A414-45B6-445A-8BFD-8B392DCB8952}" presName="childTextHidden" presStyleLbl="bgAccFollowNode1" presStyleIdx="2" presStyleCnt="3"/>
      <dgm:spPr/>
    </dgm:pt>
    <dgm:pt modelId="{EB223E0D-EF1B-49E8-A9E5-39B6D84E50A8}" type="pres">
      <dgm:prSet presAssocID="{8203A414-45B6-445A-8BFD-8B392DCB8952}" presName="parentText" presStyleLbl="node1" presStyleIdx="2" presStyleCnt="3">
        <dgm:presLayoutVars>
          <dgm:chMax val="1"/>
          <dgm:bulletEnabled val="1"/>
        </dgm:presLayoutVars>
      </dgm:prSet>
      <dgm:spPr/>
    </dgm:pt>
  </dgm:ptLst>
  <dgm:cxnLst>
    <dgm:cxn modelId="{99AF0403-0014-4A55-95E0-C1210F7D35AC}" type="presOf" srcId="{CC4022CB-D80C-482E-85DF-125DAB63F8A1}" destId="{4B6836E3-898C-483A-ADBA-EB202EA1AB9B}" srcOrd="1" destOrd="1" presId="urn:microsoft.com/office/officeart/2005/8/layout/hProcess6"/>
    <dgm:cxn modelId="{B3997017-46DB-44C3-BC7D-407747C58C0E}" type="presOf" srcId="{F5574C77-8A06-45E4-8BB8-8DAF0D1A3DED}" destId="{486463AD-3151-4BDD-BFFD-C0093AB22500}" srcOrd="0" destOrd="0" presId="urn:microsoft.com/office/officeart/2005/8/layout/hProcess6"/>
    <dgm:cxn modelId="{42441F1E-495C-4B2E-9F6C-32451657C79E}" srcId="{F5574C77-8A06-45E4-8BB8-8DAF0D1A3DED}" destId="{5F90B6B9-A9F6-4859-A6D0-12A7A503135C}" srcOrd="0" destOrd="0" parTransId="{82DB17FE-0415-48C6-AB88-552FC7367582}" sibTransId="{9B0E2F9B-57DB-4FBA-95B1-D8DEB8B4DCEF}"/>
    <dgm:cxn modelId="{603BAE2B-D31F-45E1-9C12-977FAB116DF3}" srcId="{F5574C77-8A06-45E4-8BB8-8DAF0D1A3DED}" destId="{E0947C71-61DD-4632-A4F7-9F5CAEE510B6}" srcOrd="1" destOrd="0" parTransId="{5B0B064F-4540-44FD-B8E7-90CA9D8CE098}" sibTransId="{58569C24-A12B-4083-9D5F-A4E99D117083}"/>
    <dgm:cxn modelId="{A625753C-1274-4AEF-A017-632FA7885C7F}" type="presOf" srcId="{E0947C71-61DD-4632-A4F7-9F5CAEE510B6}" destId="{66602DB2-E90F-45EB-8201-91B303C6F746}" srcOrd="0" destOrd="0" presId="urn:microsoft.com/office/officeart/2005/8/layout/hProcess6"/>
    <dgm:cxn modelId="{6656EF52-159E-413C-9C12-B048A56C65D5}" srcId="{8203A414-45B6-445A-8BFD-8B392DCB8952}" destId="{D44C7667-7284-44B6-997A-0790439D67AD}" srcOrd="1" destOrd="0" parTransId="{70953D4C-42BD-41EA-9D25-9AC5E37AD22A}" sibTransId="{9236D34C-BF8E-46AE-B835-C765C0E552D9}"/>
    <dgm:cxn modelId="{25531955-883F-4CD9-B80E-1EB1158FA4E4}" srcId="{8203A414-45B6-445A-8BFD-8B392DCB8952}" destId="{6CFF049C-A1CA-455C-9A9B-ACCB559C4EAC}" srcOrd="2" destOrd="0" parTransId="{4B189A63-DB9E-41EE-A1A1-37E182ED8ABE}" sibTransId="{DAA0CAEC-1A18-49B5-8187-3C598057EB6D}"/>
    <dgm:cxn modelId="{F78C2D56-D658-4AA3-89E9-67207B1D9871}" type="presOf" srcId="{CC4022CB-D80C-482E-85DF-125DAB63F8A1}" destId="{35AEB030-4D79-40DC-B244-FBE8F2B6F869}" srcOrd="0" destOrd="1" presId="urn:microsoft.com/office/officeart/2005/8/layout/hProcess6"/>
    <dgm:cxn modelId="{96D92564-DE6C-4A68-A947-E3BEE4172590}" type="presOf" srcId="{24B3C81F-6EF4-430C-A8B2-E7FB89E8FEB5}" destId="{27C1CF4E-BA4C-4EFC-9E48-6DE0C8F5EC22}" srcOrd="1" destOrd="0" presId="urn:microsoft.com/office/officeart/2005/8/layout/hProcess6"/>
    <dgm:cxn modelId="{F270D164-6CBC-4DC7-A6B6-F8CFA4EB20DF}" srcId="{F5574C77-8A06-45E4-8BB8-8DAF0D1A3DED}" destId="{8203A414-45B6-445A-8BFD-8B392DCB8952}" srcOrd="2" destOrd="0" parTransId="{80808FF0-DB99-4D22-9A1D-E4C973AE967C}" sibTransId="{A01A1858-3F7F-4CC5-A6A9-0FEB704E4A68}"/>
    <dgm:cxn modelId="{0B8A2C69-5DF2-44BC-854E-540434C4C6D0}" srcId="{8203A414-45B6-445A-8BFD-8B392DCB8952}" destId="{24B3C81F-6EF4-430C-A8B2-E7FB89E8FEB5}" srcOrd="0" destOrd="0" parTransId="{3907D6A5-FBDE-4064-949D-90AD6A623C1C}" sibTransId="{98C8C9A8-1CED-419A-94EE-F9B1D2B9352B}"/>
    <dgm:cxn modelId="{C614536A-502E-4E43-92DD-04F0A7D2B4D5}" type="presOf" srcId="{6CFF049C-A1CA-455C-9A9B-ACCB559C4EAC}" destId="{9E834C48-3E3A-445E-A37B-57665F1BED42}" srcOrd="0" destOrd="2" presId="urn:microsoft.com/office/officeart/2005/8/layout/hProcess6"/>
    <dgm:cxn modelId="{5D2F5477-50AB-4087-A53D-DD5E37519611}" type="presOf" srcId="{8203A414-45B6-445A-8BFD-8B392DCB8952}" destId="{EB223E0D-EF1B-49E8-A9E5-39B6D84E50A8}" srcOrd="0" destOrd="0" presId="urn:microsoft.com/office/officeart/2005/8/layout/hProcess6"/>
    <dgm:cxn modelId="{BD24497D-BEDE-4942-8D8B-AC66803237C6}" type="presOf" srcId="{6CFF049C-A1CA-455C-9A9B-ACCB559C4EAC}" destId="{27C1CF4E-BA4C-4EFC-9E48-6DE0C8F5EC22}" srcOrd="1" destOrd="2" presId="urn:microsoft.com/office/officeart/2005/8/layout/hProcess6"/>
    <dgm:cxn modelId="{B11975AD-5F8D-4D87-A31C-837DF7A73D95}" type="presOf" srcId="{D44C7667-7284-44B6-997A-0790439D67AD}" destId="{27C1CF4E-BA4C-4EFC-9E48-6DE0C8F5EC22}" srcOrd="1" destOrd="1" presId="urn:microsoft.com/office/officeart/2005/8/layout/hProcess6"/>
    <dgm:cxn modelId="{FACDBAAE-D27D-4F7E-8B63-EAFBAE0420CE}" srcId="{5F90B6B9-A9F6-4859-A6D0-12A7A503135C}" destId="{4F51F3A6-3D89-40F2-9C4A-ED6157A64AE2}" srcOrd="0" destOrd="0" parTransId="{6D58A3F6-ACDD-45FD-A936-142B2D6DDCEF}" sibTransId="{CD082440-6F32-4823-9D64-72E46FFB6228}"/>
    <dgm:cxn modelId="{857274B0-795F-4F78-B023-4996213DC1E2}" type="presOf" srcId="{4CE6E049-68D4-4FFC-9C26-E27301721DDE}" destId="{35AEB030-4D79-40DC-B244-FBE8F2B6F869}" srcOrd="0" destOrd="0" presId="urn:microsoft.com/office/officeart/2005/8/layout/hProcess6"/>
    <dgm:cxn modelId="{8A6F51B9-981C-4B00-A928-CD799DAF1573}" type="presOf" srcId="{AC588D54-3969-4744-9726-29D06E62266E}" destId="{DA44FCD1-E888-4C6C-87B7-345B1C8A76C7}" srcOrd="1" destOrd="1" presId="urn:microsoft.com/office/officeart/2005/8/layout/hProcess6"/>
    <dgm:cxn modelId="{3DE57CCA-1D7F-4DB8-9C75-E616604A8DA0}" type="presOf" srcId="{5F90B6B9-A9F6-4859-A6D0-12A7A503135C}" destId="{F98E2394-6B2F-4F25-9F6F-1F604430AAE6}" srcOrd="0" destOrd="0" presId="urn:microsoft.com/office/officeart/2005/8/layout/hProcess6"/>
    <dgm:cxn modelId="{292C01CB-FA4C-4506-8571-433587BD8033}" type="presOf" srcId="{24B3C81F-6EF4-430C-A8B2-E7FB89E8FEB5}" destId="{9E834C48-3E3A-445E-A37B-57665F1BED42}" srcOrd="0" destOrd="0" presId="urn:microsoft.com/office/officeart/2005/8/layout/hProcess6"/>
    <dgm:cxn modelId="{1D4822CF-310A-4086-B030-B62D6B976279}" type="presOf" srcId="{AC588D54-3969-4744-9726-29D06E62266E}" destId="{57954FDD-8737-46A3-B51B-3505B23EBA93}" srcOrd="0" destOrd="1" presId="urn:microsoft.com/office/officeart/2005/8/layout/hProcess6"/>
    <dgm:cxn modelId="{7833BAD2-60AF-40EA-94F3-E43FAC8F2E7B}" srcId="{E0947C71-61DD-4632-A4F7-9F5CAEE510B6}" destId="{CC4022CB-D80C-482E-85DF-125DAB63F8A1}" srcOrd="1" destOrd="0" parTransId="{60193965-2692-4273-BD63-C9DDCBCDD8DC}" sibTransId="{84E4F948-B2BA-4142-B6FF-F136F67EE282}"/>
    <dgm:cxn modelId="{CACEEFD3-BD49-4093-8872-94D670C4B324}" type="presOf" srcId="{4CE6E049-68D4-4FFC-9C26-E27301721DDE}" destId="{4B6836E3-898C-483A-ADBA-EB202EA1AB9B}" srcOrd="1" destOrd="0" presId="urn:microsoft.com/office/officeart/2005/8/layout/hProcess6"/>
    <dgm:cxn modelId="{5039D1E9-99E6-4FE1-9B4D-7B7D8CF9295D}" type="presOf" srcId="{4F51F3A6-3D89-40F2-9C4A-ED6157A64AE2}" destId="{DA44FCD1-E888-4C6C-87B7-345B1C8A76C7}" srcOrd="1" destOrd="0" presId="urn:microsoft.com/office/officeart/2005/8/layout/hProcess6"/>
    <dgm:cxn modelId="{704796EC-84EF-4A34-9C7D-7C8C09875650}" srcId="{5F90B6B9-A9F6-4859-A6D0-12A7A503135C}" destId="{AC588D54-3969-4744-9726-29D06E62266E}" srcOrd="1" destOrd="0" parTransId="{45729A8B-65CA-46F5-A322-BE46A9C36205}" sibTransId="{BBD0ADED-98CE-40FE-8856-A57DB10EDF81}"/>
    <dgm:cxn modelId="{047EC3F2-67BE-4D15-9BF4-4CB0A7CA91AA}" type="presOf" srcId="{D44C7667-7284-44B6-997A-0790439D67AD}" destId="{9E834C48-3E3A-445E-A37B-57665F1BED42}" srcOrd="0" destOrd="1" presId="urn:microsoft.com/office/officeart/2005/8/layout/hProcess6"/>
    <dgm:cxn modelId="{AA41A2F5-F86E-4B8C-A5B3-9ED77809C9B7}" srcId="{E0947C71-61DD-4632-A4F7-9F5CAEE510B6}" destId="{4CE6E049-68D4-4FFC-9C26-E27301721DDE}" srcOrd="0" destOrd="0" parTransId="{4AA1A58E-23B1-4E47-99A7-E53E4D52F4DF}" sibTransId="{61502F7C-4411-4E7A-9DEF-E0954B4EB078}"/>
    <dgm:cxn modelId="{5CED80FF-0AAB-46E9-9C6C-5269B85FC175}" type="presOf" srcId="{4F51F3A6-3D89-40F2-9C4A-ED6157A64AE2}" destId="{57954FDD-8737-46A3-B51B-3505B23EBA93}" srcOrd="0" destOrd="0" presId="urn:microsoft.com/office/officeart/2005/8/layout/hProcess6"/>
    <dgm:cxn modelId="{48F0C149-ED56-449B-B723-889F9850ED51}" type="presParOf" srcId="{486463AD-3151-4BDD-BFFD-C0093AB22500}" destId="{08298616-5F66-4156-A10E-119E75AD539C}" srcOrd="0" destOrd="0" presId="urn:microsoft.com/office/officeart/2005/8/layout/hProcess6"/>
    <dgm:cxn modelId="{D5F4B2DF-1ECD-4549-B541-D0302A08A4D4}" type="presParOf" srcId="{08298616-5F66-4156-A10E-119E75AD539C}" destId="{25404542-0D4A-48E0-A1AF-DC857C40B93E}" srcOrd="0" destOrd="0" presId="urn:microsoft.com/office/officeart/2005/8/layout/hProcess6"/>
    <dgm:cxn modelId="{6F9A6047-217B-46BF-8B3E-8DA26F77C05E}" type="presParOf" srcId="{08298616-5F66-4156-A10E-119E75AD539C}" destId="{57954FDD-8737-46A3-B51B-3505B23EBA93}" srcOrd="1" destOrd="0" presId="urn:microsoft.com/office/officeart/2005/8/layout/hProcess6"/>
    <dgm:cxn modelId="{CA7D8EF9-7D75-4971-9E1F-0749D9613265}" type="presParOf" srcId="{08298616-5F66-4156-A10E-119E75AD539C}" destId="{DA44FCD1-E888-4C6C-87B7-345B1C8A76C7}" srcOrd="2" destOrd="0" presId="urn:microsoft.com/office/officeart/2005/8/layout/hProcess6"/>
    <dgm:cxn modelId="{BE4D55A0-FE5D-4C43-84AB-024893551313}" type="presParOf" srcId="{08298616-5F66-4156-A10E-119E75AD539C}" destId="{F98E2394-6B2F-4F25-9F6F-1F604430AAE6}" srcOrd="3" destOrd="0" presId="urn:microsoft.com/office/officeart/2005/8/layout/hProcess6"/>
    <dgm:cxn modelId="{EC47995D-9075-4B8E-B696-36BB1371E38E}" type="presParOf" srcId="{486463AD-3151-4BDD-BFFD-C0093AB22500}" destId="{53574201-9136-4FF5-B5F8-16C31B8DCB7F}" srcOrd="1" destOrd="0" presId="urn:microsoft.com/office/officeart/2005/8/layout/hProcess6"/>
    <dgm:cxn modelId="{C38A594A-D178-4BF7-BAD3-3DB9810489B5}" type="presParOf" srcId="{486463AD-3151-4BDD-BFFD-C0093AB22500}" destId="{33455B1A-BB6A-4AEF-A27F-6AC4DC2F6E56}" srcOrd="2" destOrd="0" presId="urn:microsoft.com/office/officeart/2005/8/layout/hProcess6"/>
    <dgm:cxn modelId="{7F065C36-D770-4777-8584-BA53246210E1}" type="presParOf" srcId="{33455B1A-BB6A-4AEF-A27F-6AC4DC2F6E56}" destId="{A0DC12AD-9E2F-4851-A95E-6D74D4E11651}" srcOrd="0" destOrd="0" presId="urn:microsoft.com/office/officeart/2005/8/layout/hProcess6"/>
    <dgm:cxn modelId="{5A9E01E5-71A4-40C6-AD54-C7ACA08A05D0}" type="presParOf" srcId="{33455B1A-BB6A-4AEF-A27F-6AC4DC2F6E56}" destId="{35AEB030-4D79-40DC-B244-FBE8F2B6F869}" srcOrd="1" destOrd="0" presId="urn:microsoft.com/office/officeart/2005/8/layout/hProcess6"/>
    <dgm:cxn modelId="{AF92B9D9-2600-41A5-BE39-D9F1C08552FC}" type="presParOf" srcId="{33455B1A-BB6A-4AEF-A27F-6AC4DC2F6E56}" destId="{4B6836E3-898C-483A-ADBA-EB202EA1AB9B}" srcOrd="2" destOrd="0" presId="urn:microsoft.com/office/officeart/2005/8/layout/hProcess6"/>
    <dgm:cxn modelId="{0BDCF310-3E8B-4290-BAD3-63FC8199743E}" type="presParOf" srcId="{33455B1A-BB6A-4AEF-A27F-6AC4DC2F6E56}" destId="{66602DB2-E90F-45EB-8201-91B303C6F746}" srcOrd="3" destOrd="0" presId="urn:microsoft.com/office/officeart/2005/8/layout/hProcess6"/>
    <dgm:cxn modelId="{1283FFF8-C75A-41D1-B31B-5E832FEC5B33}" type="presParOf" srcId="{486463AD-3151-4BDD-BFFD-C0093AB22500}" destId="{CE57F0B6-4331-433C-87A1-2678378A0992}" srcOrd="3" destOrd="0" presId="urn:microsoft.com/office/officeart/2005/8/layout/hProcess6"/>
    <dgm:cxn modelId="{13E07F4B-3BF3-442C-B15D-0B9EF03E6A2B}" type="presParOf" srcId="{486463AD-3151-4BDD-BFFD-C0093AB22500}" destId="{4F446F41-829C-4CB0-8DA6-ECBD7BC2E3D1}" srcOrd="4" destOrd="0" presId="urn:microsoft.com/office/officeart/2005/8/layout/hProcess6"/>
    <dgm:cxn modelId="{6689FB81-8D2F-4675-BDA8-478C4EE0EECD}" type="presParOf" srcId="{4F446F41-829C-4CB0-8DA6-ECBD7BC2E3D1}" destId="{3BE33478-D935-42C4-BAD4-B2558A29C0D5}" srcOrd="0" destOrd="0" presId="urn:microsoft.com/office/officeart/2005/8/layout/hProcess6"/>
    <dgm:cxn modelId="{378A6923-04A1-49CD-AC10-5BB771D13AB8}" type="presParOf" srcId="{4F446F41-829C-4CB0-8DA6-ECBD7BC2E3D1}" destId="{9E834C48-3E3A-445E-A37B-57665F1BED42}" srcOrd="1" destOrd="0" presId="urn:microsoft.com/office/officeart/2005/8/layout/hProcess6"/>
    <dgm:cxn modelId="{B9AB2854-2D68-4B55-95A0-8A2F55769841}" type="presParOf" srcId="{4F446F41-829C-4CB0-8DA6-ECBD7BC2E3D1}" destId="{27C1CF4E-BA4C-4EFC-9E48-6DE0C8F5EC22}" srcOrd="2" destOrd="0" presId="urn:microsoft.com/office/officeart/2005/8/layout/hProcess6"/>
    <dgm:cxn modelId="{FA4961C6-8CF9-42B2-8210-5CB5ACF5AF7A}" type="presParOf" srcId="{4F446F41-829C-4CB0-8DA6-ECBD7BC2E3D1}" destId="{EB223E0D-EF1B-49E8-A9E5-39B6D84E50A8}" srcOrd="3" destOrd="0" presId="urn:microsoft.com/office/officeart/2005/8/layout/hProcess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63C44CD-3EBB-4ED8-8A52-61BE746C9D6B}" type="doc">
      <dgm:prSet loTypeId="urn:microsoft.com/office/officeart/2005/8/layout/hProcess3" loCatId="process" qsTypeId="urn:microsoft.com/office/officeart/2005/8/quickstyle/simple1" qsCatId="simple" csTypeId="urn:microsoft.com/office/officeart/2005/8/colors/accent1_2" csCatId="accent1" phldr="1"/>
      <dgm:spPr/>
    </dgm:pt>
    <dgm:pt modelId="{17D45130-23C6-42BF-9389-31B96769F02B}">
      <dgm:prSet phldrT="[Text]" phldr="0"/>
      <dgm:spPr/>
      <dgm:t>
        <a:bodyPr/>
        <a:lstStyle/>
        <a:p>
          <a:pPr rtl="0"/>
          <a:r>
            <a:rPr lang="en-US" dirty="0">
              <a:latin typeface="Arial"/>
              <a:ea typeface="ＭＳ Ｐゴシック"/>
            </a:rPr>
            <a:t>A community </a:t>
          </a:r>
        </a:p>
      </dgm:t>
    </dgm:pt>
    <dgm:pt modelId="{53E0B3A0-CA4C-4536-8C20-51E1CC8E1E1F}" type="parTrans" cxnId="{99EB51AD-7DB3-43E5-B0D2-242AAB9172D6}">
      <dgm:prSet/>
      <dgm:spPr/>
    </dgm:pt>
    <dgm:pt modelId="{0DD4071E-56FE-4EC3-ACF9-9B1EFBC5DE96}" type="sibTrans" cxnId="{99EB51AD-7DB3-43E5-B0D2-242AAB9172D6}">
      <dgm:prSet/>
      <dgm:spPr/>
    </dgm:pt>
    <dgm:pt modelId="{13BF7E52-37E7-4528-95C5-E1DCEAD65691}">
      <dgm:prSet phldr="0"/>
      <dgm:spPr/>
      <dgm:t>
        <a:bodyPr/>
        <a:lstStyle/>
        <a:p>
          <a:pPr rtl="0"/>
          <a:r>
            <a:rPr lang="en-US" dirty="0">
              <a:latin typeface="Arial"/>
              <a:ea typeface="ＭＳ Ｐゴシック"/>
            </a:rPr>
            <a:t>that understands</a:t>
          </a:r>
        </a:p>
      </dgm:t>
    </dgm:pt>
    <dgm:pt modelId="{58C51567-1085-485A-9AF1-DF8D6E7BD45E}" type="parTrans" cxnId="{9A26B771-B949-414A-A2A7-F8C74BD2FF2B}">
      <dgm:prSet/>
      <dgm:spPr/>
    </dgm:pt>
    <dgm:pt modelId="{7FDC6852-CB89-46C5-81AE-15C8114B04A2}" type="sibTrans" cxnId="{9A26B771-B949-414A-A2A7-F8C74BD2FF2B}">
      <dgm:prSet/>
      <dgm:spPr/>
    </dgm:pt>
    <dgm:pt modelId="{779D76CE-F1CC-4755-A44A-4514BADD9D8F}">
      <dgm:prSet phldr="0"/>
      <dgm:spPr/>
      <dgm:t>
        <a:bodyPr/>
        <a:lstStyle/>
        <a:p>
          <a:r>
            <a:rPr lang="en-US" dirty="0">
              <a:latin typeface="Arial"/>
              <a:ea typeface="ＭＳ Ｐゴシック"/>
            </a:rPr>
            <a:t> and cares</a:t>
          </a:r>
          <a:endParaRPr lang="en-US" dirty="0"/>
        </a:p>
      </dgm:t>
    </dgm:pt>
    <dgm:pt modelId="{27132220-7FFD-436C-AE06-F2D47F821F01}" type="parTrans" cxnId="{3D36A04C-35B7-48F1-A3F7-6EF0F60750D4}">
      <dgm:prSet/>
      <dgm:spPr/>
    </dgm:pt>
    <dgm:pt modelId="{838360BB-F01F-4B98-B1A3-C23FFC6B37F4}" type="sibTrans" cxnId="{3D36A04C-35B7-48F1-A3F7-6EF0F60750D4}">
      <dgm:prSet/>
      <dgm:spPr/>
    </dgm:pt>
    <dgm:pt modelId="{80D873A9-BE01-411A-8554-66CE3BA50426}" type="pres">
      <dgm:prSet presAssocID="{F63C44CD-3EBB-4ED8-8A52-61BE746C9D6B}" presName="Name0" presStyleCnt="0">
        <dgm:presLayoutVars>
          <dgm:dir/>
          <dgm:animLvl val="lvl"/>
          <dgm:resizeHandles val="exact"/>
        </dgm:presLayoutVars>
      </dgm:prSet>
      <dgm:spPr/>
    </dgm:pt>
    <dgm:pt modelId="{B611B31F-6723-45B8-9AF1-03542141C947}" type="pres">
      <dgm:prSet presAssocID="{F63C44CD-3EBB-4ED8-8A52-61BE746C9D6B}" presName="dummy" presStyleCnt="0"/>
      <dgm:spPr/>
    </dgm:pt>
    <dgm:pt modelId="{776E054A-4D51-4ABD-B530-DF778C841C0E}" type="pres">
      <dgm:prSet presAssocID="{F63C44CD-3EBB-4ED8-8A52-61BE746C9D6B}" presName="linH" presStyleCnt="0"/>
      <dgm:spPr/>
    </dgm:pt>
    <dgm:pt modelId="{1FF44FF7-6117-4B37-83D3-83B75CDE570F}" type="pres">
      <dgm:prSet presAssocID="{F63C44CD-3EBB-4ED8-8A52-61BE746C9D6B}" presName="padding1" presStyleCnt="0"/>
      <dgm:spPr/>
    </dgm:pt>
    <dgm:pt modelId="{63E6DED4-6B64-46BF-91FA-0173B5777933}" type="pres">
      <dgm:prSet presAssocID="{17D45130-23C6-42BF-9389-31B96769F02B}" presName="linV" presStyleCnt="0"/>
      <dgm:spPr/>
    </dgm:pt>
    <dgm:pt modelId="{E91AB9D9-93CB-494B-8677-5B3173FBC77E}" type="pres">
      <dgm:prSet presAssocID="{17D45130-23C6-42BF-9389-31B96769F02B}" presName="spVertical1" presStyleCnt="0"/>
      <dgm:spPr/>
    </dgm:pt>
    <dgm:pt modelId="{837C8EAA-D72A-45EF-A0E4-C2F417C7D754}" type="pres">
      <dgm:prSet presAssocID="{17D45130-23C6-42BF-9389-31B96769F02B}" presName="parTx" presStyleLbl="revTx" presStyleIdx="0" presStyleCnt="3">
        <dgm:presLayoutVars>
          <dgm:chMax val="0"/>
          <dgm:chPref val="0"/>
          <dgm:bulletEnabled val="1"/>
        </dgm:presLayoutVars>
      </dgm:prSet>
      <dgm:spPr/>
    </dgm:pt>
    <dgm:pt modelId="{2112A192-FA19-4847-B68E-7EEBE6595B52}" type="pres">
      <dgm:prSet presAssocID="{17D45130-23C6-42BF-9389-31B96769F02B}" presName="spVertical2" presStyleCnt="0"/>
      <dgm:spPr/>
    </dgm:pt>
    <dgm:pt modelId="{56894C32-D749-45B1-9DFD-500E208BB927}" type="pres">
      <dgm:prSet presAssocID="{17D45130-23C6-42BF-9389-31B96769F02B}" presName="spVertical3" presStyleCnt="0"/>
      <dgm:spPr/>
    </dgm:pt>
    <dgm:pt modelId="{23F159B0-7870-47ED-AD8D-9389EAA719E2}" type="pres">
      <dgm:prSet presAssocID="{0DD4071E-56FE-4EC3-ACF9-9B1EFBC5DE96}" presName="space" presStyleCnt="0"/>
      <dgm:spPr/>
    </dgm:pt>
    <dgm:pt modelId="{2E4242EE-B258-4838-9869-B4CE62EA98E9}" type="pres">
      <dgm:prSet presAssocID="{13BF7E52-37E7-4528-95C5-E1DCEAD65691}" presName="linV" presStyleCnt="0"/>
      <dgm:spPr/>
    </dgm:pt>
    <dgm:pt modelId="{34F1587C-DAD7-45B8-A131-346B662EF7DF}" type="pres">
      <dgm:prSet presAssocID="{13BF7E52-37E7-4528-95C5-E1DCEAD65691}" presName="spVertical1" presStyleCnt="0"/>
      <dgm:spPr/>
    </dgm:pt>
    <dgm:pt modelId="{9FD7B23A-14B6-4313-9342-64EB59F876FD}" type="pres">
      <dgm:prSet presAssocID="{13BF7E52-37E7-4528-95C5-E1DCEAD65691}" presName="parTx" presStyleLbl="revTx" presStyleIdx="1" presStyleCnt="3">
        <dgm:presLayoutVars>
          <dgm:chMax val="0"/>
          <dgm:chPref val="0"/>
          <dgm:bulletEnabled val="1"/>
        </dgm:presLayoutVars>
      </dgm:prSet>
      <dgm:spPr/>
    </dgm:pt>
    <dgm:pt modelId="{3D1A0CF9-9327-41CB-9BE7-FD824576B1D5}" type="pres">
      <dgm:prSet presAssocID="{13BF7E52-37E7-4528-95C5-E1DCEAD65691}" presName="spVertical2" presStyleCnt="0"/>
      <dgm:spPr/>
    </dgm:pt>
    <dgm:pt modelId="{9C71BEA6-4641-4CE3-B9BB-16C6F77130AA}" type="pres">
      <dgm:prSet presAssocID="{13BF7E52-37E7-4528-95C5-E1DCEAD65691}" presName="spVertical3" presStyleCnt="0"/>
      <dgm:spPr/>
    </dgm:pt>
    <dgm:pt modelId="{34B3C8F9-D468-492B-8311-E419A1357944}" type="pres">
      <dgm:prSet presAssocID="{7FDC6852-CB89-46C5-81AE-15C8114B04A2}" presName="space" presStyleCnt="0"/>
      <dgm:spPr/>
    </dgm:pt>
    <dgm:pt modelId="{D24F665D-6AF4-43AD-99A4-F2087EC4EAE6}" type="pres">
      <dgm:prSet presAssocID="{779D76CE-F1CC-4755-A44A-4514BADD9D8F}" presName="linV" presStyleCnt="0"/>
      <dgm:spPr/>
    </dgm:pt>
    <dgm:pt modelId="{B9A33620-1D4D-4453-91EA-D71F8A912698}" type="pres">
      <dgm:prSet presAssocID="{779D76CE-F1CC-4755-A44A-4514BADD9D8F}" presName="spVertical1" presStyleCnt="0"/>
      <dgm:spPr/>
    </dgm:pt>
    <dgm:pt modelId="{D27B1D98-1598-4402-BA1D-B68DFD361494}" type="pres">
      <dgm:prSet presAssocID="{779D76CE-F1CC-4755-A44A-4514BADD9D8F}" presName="parTx" presStyleLbl="revTx" presStyleIdx="2" presStyleCnt="3">
        <dgm:presLayoutVars>
          <dgm:chMax val="0"/>
          <dgm:chPref val="0"/>
          <dgm:bulletEnabled val="1"/>
        </dgm:presLayoutVars>
      </dgm:prSet>
      <dgm:spPr/>
    </dgm:pt>
    <dgm:pt modelId="{A8BE41FD-182D-42BA-BEA9-9816C6593560}" type="pres">
      <dgm:prSet presAssocID="{779D76CE-F1CC-4755-A44A-4514BADD9D8F}" presName="spVertical2" presStyleCnt="0"/>
      <dgm:spPr/>
    </dgm:pt>
    <dgm:pt modelId="{FE53CF88-7D44-4E52-A6EC-D865D9ABE753}" type="pres">
      <dgm:prSet presAssocID="{779D76CE-F1CC-4755-A44A-4514BADD9D8F}" presName="spVertical3" presStyleCnt="0"/>
      <dgm:spPr/>
    </dgm:pt>
    <dgm:pt modelId="{4DF584F0-6D9C-48FB-B810-75D0B680FFAA}" type="pres">
      <dgm:prSet presAssocID="{F63C44CD-3EBB-4ED8-8A52-61BE746C9D6B}" presName="padding2" presStyleCnt="0"/>
      <dgm:spPr/>
    </dgm:pt>
    <dgm:pt modelId="{30C67EF1-F4BF-4905-9786-55CF8DA3BA76}" type="pres">
      <dgm:prSet presAssocID="{F63C44CD-3EBB-4ED8-8A52-61BE746C9D6B}" presName="negArrow" presStyleCnt="0"/>
      <dgm:spPr/>
    </dgm:pt>
    <dgm:pt modelId="{08E8A719-63CC-4548-AE52-A3D5D43FA4EA}" type="pres">
      <dgm:prSet presAssocID="{F63C44CD-3EBB-4ED8-8A52-61BE746C9D6B}" presName="backgroundArrow" presStyleLbl="node1" presStyleIdx="0" presStyleCnt="1"/>
      <dgm:spPr/>
    </dgm:pt>
  </dgm:ptLst>
  <dgm:cxnLst>
    <dgm:cxn modelId="{5928980B-69BD-4A26-843B-FAE2E7152216}" type="presOf" srcId="{779D76CE-F1CC-4755-A44A-4514BADD9D8F}" destId="{D27B1D98-1598-4402-BA1D-B68DFD361494}" srcOrd="0" destOrd="0" presId="urn:microsoft.com/office/officeart/2005/8/layout/hProcess3"/>
    <dgm:cxn modelId="{885F8A20-ACD2-4D05-AE20-8F58B738DD7A}" type="presOf" srcId="{13BF7E52-37E7-4528-95C5-E1DCEAD65691}" destId="{9FD7B23A-14B6-4313-9342-64EB59F876FD}" srcOrd="0" destOrd="0" presId="urn:microsoft.com/office/officeart/2005/8/layout/hProcess3"/>
    <dgm:cxn modelId="{07C8B320-3908-4C21-B793-32E9C41824F5}" type="presOf" srcId="{F63C44CD-3EBB-4ED8-8A52-61BE746C9D6B}" destId="{80D873A9-BE01-411A-8554-66CE3BA50426}" srcOrd="0" destOrd="0" presId="urn:microsoft.com/office/officeart/2005/8/layout/hProcess3"/>
    <dgm:cxn modelId="{3D36A04C-35B7-48F1-A3F7-6EF0F60750D4}" srcId="{F63C44CD-3EBB-4ED8-8A52-61BE746C9D6B}" destId="{779D76CE-F1CC-4755-A44A-4514BADD9D8F}" srcOrd="2" destOrd="0" parTransId="{27132220-7FFD-436C-AE06-F2D47F821F01}" sibTransId="{838360BB-F01F-4B98-B1A3-C23FFC6B37F4}"/>
    <dgm:cxn modelId="{9A26B771-B949-414A-A2A7-F8C74BD2FF2B}" srcId="{F63C44CD-3EBB-4ED8-8A52-61BE746C9D6B}" destId="{13BF7E52-37E7-4528-95C5-E1DCEAD65691}" srcOrd="1" destOrd="0" parTransId="{58C51567-1085-485A-9AF1-DF8D6E7BD45E}" sibTransId="{7FDC6852-CB89-46C5-81AE-15C8114B04A2}"/>
    <dgm:cxn modelId="{E471249D-6A6C-45DC-9187-5F640F8909D4}" type="presOf" srcId="{17D45130-23C6-42BF-9389-31B96769F02B}" destId="{837C8EAA-D72A-45EF-A0E4-C2F417C7D754}" srcOrd="0" destOrd="0" presId="urn:microsoft.com/office/officeart/2005/8/layout/hProcess3"/>
    <dgm:cxn modelId="{99EB51AD-7DB3-43E5-B0D2-242AAB9172D6}" srcId="{F63C44CD-3EBB-4ED8-8A52-61BE746C9D6B}" destId="{17D45130-23C6-42BF-9389-31B96769F02B}" srcOrd="0" destOrd="0" parTransId="{53E0B3A0-CA4C-4536-8C20-51E1CC8E1E1F}" sibTransId="{0DD4071E-56FE-4EC3-ACF9-9B1EFBC5DE96}"/>
    <dgm:cxn modelId="{F6D65A40-FE67-4A39-A882-99460E73EB7E}" type="presParOf" srcId="{80D873A9-BE01-411A-8554-66CE3BA50426}" destId="{B611B31F-6723-45B8-9AF1-03542141C947}" srcOrd="0" destOrd="0" presId="urn:microsoft.com/office/officeart/2005/8/layout/hProcess3"/>
    <dgm:cxn modelId="{4C9B5113-6E96-4CCB-A3AB-6A1ED434E563}" type="presParOf" srcId="{80D873A9-BE01-411A-8554-66CE3BA50426}" destId="{776E054A-4D51-4ABD-B530-DF778C841C0E}" srcOrd="1" destOrd="0" presId="urn:microsoft.com/office/officeart/2005/8/layout/hProcess3"/>
    <dgm:cxn modelId="{27FE2A35-B50B-451A-BB93-4649F18A11A4}" type="presParOf" srcId="{776E054A-4D51-4ABD-B530-DF778C841C0E}" destId="{1FF44FF7-6117-4B37-83D3-83B75CDE570F}" srcOrd="0" destOrd="0" presId="urn:microsoft.com/office/officeart/2005/8/layout/hProcess3"/>
    <dgm:cxn modelId="{B09FE115-BEDE-4C80-8C11-9140B56C90B1}" type="presParOf" srcId="{776E054A-4D51-4ABD-B530-DF778C841C0E}" destId="{63E6DED4-6B64-46BF-91FA-0173B5777933}" srcOrd="1" destOrd="0" presId="urn:microsoft.com/office/officeart/2005/8/layout/hProcess3"/>
    <dgm:cxn modelId="{F241AC93-BCAE-4BCF-8C02-F32BB13F0051}" type="presParOf" srcId="{63E6DED4-6B64-46BF-91FA-0173B5777933}" destId="{E91AB9D9-93CB-494B-8677-5B3173FBC77E}" srcOrd="0" destOrd="0" presId="urn:microsoft.com/office/officeart/2005/8/layout/hProcess3"/>
    <dgm:cxn modelId="{58EBA519-0247-4045-9CCF-C0A770E71ECA}" type="presParOf" srcId="{63E6DED4-6B64-46BF-91FA-0173B5777933}" destId="{837C8EAA-D72A-45EF-A0E4-C2F417C7D754}" srcOrd="1" destOrd="0" presId="urn:microsoft.com/office/officeart/2005/8/layout/hProcess3"/>
    <dgm:cxn modelId="{2BD7C7E0-5F73-49DC-B1B1-7F972F0A1871}" type="presParOf" srcId="{63E6DED4-6B64-46BF-91FA-0173B5777933}" destId="{2112A192-FA19-4847-B68E-7EEBE6595B52}" srcOrd="2" destOrd="0" presId="urn:microsoft.com/office/officeart/2005/8/layout/hProcess3"/>
    <dgm:cxn modelId="{BF05333F-31A9-4747-B285-23499B855131}" type="presParOf" srcId="{63E6DED4-6B64-46BF-91FA-0173B5777933}" destId="{56894C32-D749-45B1-9DFD-500E208BB927}" srcOrd="3" destOrd="0" presId="urn:microsoft.com/office/officeart/2005/8/layout/hProcess3"/>
    <dgm:cxn modelId="{C10EAE4A-34C2-4D0C-81AE-4AA068105528}" type="presParOf" srcId="{776E054A-4D51-4ABD-B530-DF778C841C0E}" destId="{23F159B0-7870-47ED-AD8D-9389EAA719E2}" srcOrd="2" destOrd="0" presId="urn:microsoft.com/office/officeart/2005/8/layout/hProcess3"/>
    <dgm:cxn modelId="{A44A853E-E49E-48F4-A0B8-9BB8EC8F955A}" type="presParOf" srcId="{776E054A-4D51-4ABD-B530-DF778C841C0E}" destId="{2E4242EE-B258-4838-9869-B4CE62EA98E9}" srcOrd="3" destOrd="0" presId="urn:microsoft.com/office/officeart/2005/8/layout/hProcess3"/>
    <dgm:cxn modelId="{442EA9B7-AFFF-4412-A26F-BE1CF3B6D53F}" type="presParOf" srcId="{2E4242EE-B258-4838-9869-B4CE62EA98E9}" destId="{34F1587C-DAD7-45B8-A131-346B662EF7DF}" srcOrd="0" destOrd="0" presId="urn:microsoft.com/office/officeart/2005/8/layout/hProcess3"/>
    <dgm:cxn modelId="{DE9B8AFF-9151-4715-8E4C-5453ACD9BA3A}" type="presParOf" srcId="{2E4242EE-B258-4838-9869-B4CE62EA98E9}" destId="{9FD7B23A-14B6-4313-9342-64EB59F876FD}" srcOrd="1" destOrd="0" presId="urn:microsoft.com/office/officeart/2005/8/layout/hProcess3"/>
    <dgm:cxn modelId="{916588D2-0E4C-43AA-BF41-5CD7B9758DB3}" type="presParOf" srcId="{2E4242EE-B258-4838-9869-B4CE62EA98E9}" destId="{3D1A0CF9-9327-41CB-9BE7-FD824576B1D5}" srcOrd="2" destOrd="0" presId="urn:microsoft.com/office/officeart/2005/8/layout/hProcess3"/>
    <dgm:cxn modelId="{F034DA5B-165A-4C03-BA03-F3C1897BA435}" type="presParOf" srcId="{2E4242EE-B258-4838-9869-B4CE62EA98E9}" destId="{9C71BEA6-4641-4CE3-B9BB-16C6F77130AA}" srcOrd="3" destOrd="0" presId="urn:microsoft.com/office/officeart/2005/8/layout/hProcess3"/>
    <dgm:cxn modelId="{C1666016-E69D-4EB0-97C7-FE9EE9ED2557}" type="presParOf" srcId="{776E054A-4D51-4ABD-B530-DF778C841C0E}" destId="{34B3C8F9-D468-492B-8311-E419A1357944}" srcOrd="4" destOrd="0" presId="urn:microsoft.com/office/officeart/2005/8/layout/hProcess3"/>
    <dgm:cxn modelId="{FB35939C-D7D9-4504-BBB3-C16149EB76A1}" type="presParOf" srcId="{776E054A-4D51-4ABD-B530-DF778C841C0E}" destId="{D24F665D-6AF4-43AD-99A4-F2087EC4EAE6}" srcOrd="5" destOrd="0" presId="urn:microsoft.com/office/officeart/2005/8/layout/hProcess3"/>
    <dgm:cxn modelId="{293636C4-C4CF-4988-A9F4-A50C92BA24F1}" type="presParOf" srcId="{D24F665D-6AF4-43AD-99A4-F2087EC4EAE6}" destId="{B9A33620-1D4D-4453-91EA-D71F8A912698}" srcOrd="0" destOrd="0" presId="urn:microsoft.com/office/officeart/2005/8/layout/hProcess3"/>
    <dgm:cxn modelId="{AA3B1334-B416-40F3-979B-257044F641F9}" type="presParOf" srcId="{D24F665D-6AF4-43AD-99A4-F2087EC4EAE6}" destId="{D27B1D98-1598-4402-BA1D-B68DFD361494}" srcOrd="1" destOrd="0" presId="urn:microsoft.com/office/officeart/2005/8/layout/hProcess3"/>
    <dgm:cxn modelId="{034582CA-4FBD-495C-955B-A4EBD41B9F21}" type="presParOf" srcId="{D24F665D-6AF4-43AD-99A4-F2087EC4EAE6}" destId="{A8BE41FD-182D-42BA-BEA9-9816C6593560}" srcOrd="2" destOrd="0" presId="urn:microsoft.com/office/officeart/2005/8/layout/hProcess3"/>
    <dgm:cxn modelId="{1D57E458-41CC-4D62-B0A1-E030F3761D3E}" type="presParOf" srcId="{D24F665D-6AF4-43AD-99A4-F2087EC4EAE6}" destId="{FE53CF88-7D44-4E52-A6EC-D865D9ABE753}" srcOrd="3" destOrd="0" presId="urn:microsoft.com/office/officeart/2005/8/layout/hProcess3"/>
    <dgm:cxn modelId="{CA2F1D2B-32BC-4E67-91AF-18CDCF99137C}" type="presParOf" srcId="{776E054A-4D51-4ABD-B530-DF778C841C0E}" destId="{4DF584F0-6D9C-48FB-B810-75D0B680FFAA}" srcOrd="6" destOrd="0" presId="urn:microsoft.com/office/officeart/2005/8/layout/hProcess3"/>
    <dgm:cxn modelId="{5D487B74-6866-4D02-947F-818600B7A7A8}" type="presParOf" srcId="{776E054A-4D51-4ABD-B530-DF778C841C0E}" destId="{30C67EF1-F4BF-4905-9786-55CF8DA3BA76}" srcOrd="7" destOrd="0" presId="urn:microsoft.com/office/officeart/2005/8/layout/hProcess3"/>
    <dgm:cxn modelId="{71A47136-DEE9-432C-BC7D-A77D713B5C2A}" type="presParOf" srcId="{776E054A-4D51-4ABD-B530-DF778C841C0E}" destId="{08E8A719-63CC-4548-AE52-A3D5D43FA4EA}" srcOrd="8" destOrd="0" presId="urn:microsoft.com/office/officeart/2005/8/layout/hProcess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9B6DD6-DD58-499D-AE8D-9AE3CA7B9775}">
      <dsp:nvSpPr>
        <dsp:cNvPr id="0" name=""/>
        <dsp:cNvSpPr/>
      </dsp:nvSpPr>
      <dsp:spPr>
        <a:xfrm rot="19200000">
          <a:off x="171804" y="726497"/>
          <a:ext cx="1762124" cy="1145381"/>
        </a:xfrm>
        <a:prstGeom prst="round2Same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34290" rIns="102870" bIns="34290" numCol="1" spcCol="1270" anchor="ctr" anchorCtr="0">
          <a:noAutofit/>
        </a:bodyPr>
        <a:lstStyle/>
        <a:p>
          <a:pPr marL="0" lvl="0" indent="0" algn="ctr" defTabSz="1200150">
            <a:lnSpc>
              <a:spcPct val="90000"/>
            </a:lnSpc>
            <a:spcBef>
              <a:spcPct val="0"/>
            </a:spcBef>
            <a:spcAft>
              <a:spcPct val="35000"/>
            </a:spcAft>
            <a:buNone/>
          </a:pPr>
          <a:r>
            <a:rPr lang="en-US" sz="2700" kern="1200" dirty="0"/>
            <a:t>Healthier</a:t>
          </a:r>
        </a:p>
      </dsp:txBody>
      <dsp:txXfrm>
        <a:off x="245687" y="775869"/>
        <a:ext cx="1650298" cy="1089468"/>
      </dsp:txXfrm>
    </dsp:sp>
    <dsp:sp modelId="{189A0210-062C-486F-9AC9-638277305A5A}">
      <dsp:nvSpPr>
        <dsp:cNvPr id="0" name=""/>
        <dsp:cNvSpPr/>
      </dsp:nvSpPr>
      <dsp:spPr>
        <a:xfrm>
          <a:off x="2166937" y="328"/>
          <a:ext cx="1762124" cy="1145381"/>
        </a:xfrm>
        <a:prstGeom prst="round2Same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34290" rIns="102870" bIns="34290" numCol="1" spcCol="1270" anchor="ctr" anchorCtr="0">
          <a:noAutofit/>
        </a:bodyPr>
        <a:lstStyle/>
        <a:p>
          <a:pPr marL="0" lvl="0" indent="0" algn="ctr" defTabSz="1200150">
            <a:lnSpc>
              <a:spcPct val="90000"/>
            </a:lnSpc>
            <a:spcBef>
              <a:spcPct val="0"/>
            </a:spcBef>
            <a:spcAft>
              <a:spcPct val="35000"/>
            </a:spcAft>
            <a:buNone/>
          </a:pPr>
          <a:r>
            <a:rPr lang="en-US" sz="2700" kern="1200" dirty="0"/>
            <a:t>Safer</a:t>
          </a:r>
        </a:p>
      </dsp:txBody>
      <dsp:txXfrm>
        <a:off x="2222850" y="56241"/>
        <a:ext cx="1650298" cy="1089468"/>
      </dsp:txXfrm>
    </dsp:sp>
    <dsp:sp modelId="{474C5FA5-D602-44E8-AE1F-7F384E63C17D}">
      <dsp:nvSpPr>
        <dsp:cNvPr id="0" name=""/>
        <dsp:cNvSpPr/>
      </dsp:nvSpPr>
      <dsp:spPr>
        <a:xfrm rot="2400000">
          <a:off x="4162070" y="726497"/>
          <a:ext cx="1762124" cy="1145381"/>
        </a:xfrm>
        <a:prstGeom prst="round2Same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34290" rIns="102870" bIns="34290" numCol="1" spcCol="1270" anchor="ctr" anchorCtr="0">
          <a:noAutofit/>
        </a:bodyPr>
        <a:lstStyle/>
        <a:p>
          <a:pPr marL="0" lvl="0" indent="0" algn="ctr" defTabSz="1200150">
            <a:lnSpc>
              <a:spcPct val="90000"/>
            </a:lnSpc>
            <a:spcBef>
              <a:spcPct val="0"/>
            </a:spcBef>
            <a:spcAft>
              <a:spcPct val="35000"/>
            </a:spcAft>
            <a:buNone/>
          </a:pPr>
          <a:r>
            <a:rPr lang="en-US" sz="2700" kern="1200" dirty="0"/>
            <a:t>Wealthier</a:t>
          </a:r>
        </a:p>
      </dsp:txBody>
      <dsp:txXfrm>
        <a:off x="4200013" y="775869"/>
        <a:ext cx="1650298" cy="10894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954FDD-8737-46A3-B51B-3505B23EBA93}">
      <dsp:nvSpPr>
        <dsp:cNvPr id="0" name=""/>
        <dsp:cNvSpPr/>
      </dsp:nvSpPr>
      <dsp:spPr>
        <a:xfrm>
          <a:off x="443334" y="1404032"/>
          <a:ext cx="1760004" cy="1538465"/>
        </a:xfrm>
        <a:prstGeom prst="rightArrow">
          <a:avLst>
            <a:gd name="adj1" fmla="val 70000"/>
            <a:gd name="adj2" fmla="val 50000"/>
          </a:avLst>
        </a:prstGeom>
        <a:solidFill>
          <a:schemeClr val="accent2">
            <a:alpha val="90000"/>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6985" rIns="13970" bIns="6985" numCol="1" spcCol="1270" anchor="ctr" anchorCtr="0">
          <a:noAutofit/>
        </a:bodyPr>
        <a:lstStyle/>
        <a:p>
          <a:pPr marL="57150" lvl="1" indent="-57150" algn="l" defTabSz="488950" rtl="0">
            <a:lnSpc>
              <a:spcPct val="90000"/>
            </a:lnSpc>
            <a:spcBef>
              <a:spcPct val="0"/>
            </a:spcBef>
            <a:spcAft>
              <a:spcPct val="15000"/>
            </a:spcAft>
            <a:buChar char="•"/>
          </a:pPr>
          <a:r>
            <a:rPr lang="en-US" sz="1100" kern="1200" dirty="0">
              <a:latin typeface="Arial"/>
              <a:ea typeface="ＭＳ Ｐゴシック"/>
            </a:rPr>
            <a:t>Increased Choice</a:t>
          </a:r>
          <a:endParaRPr lang="en-US" sz="1100" kern="1200" dirty="0"/>
        </a:p>
        <a:p>
          <a:pPr marL="57150" lvl="1" indent="-57150" algn="l" defTabSz="488950" rtl="0">
            <a:lnSpc>
              <a:spcPct val="90000"/>
            </a:lnSpc>
            <a:spcBef>
              <a:spcPct val="0"/>
            </a:spcBef>
            <a:spcAft>
              <a:spcPct val="15000"/>
            </a:spcAft>
            <a:buChar char="•"/>
          </a:pPr>
          <a:r>
            <a:rPr lang="en-US" sz="1100" kern="1200" dirty="0">
              <a:latin typeface="Arial"/>
              <a:ea typeface="ＭＳ Ｐゴシック"/>
            </a:rPr>
            <a:t>Responsive services</a:t>
          </a:r>
          <a:endParaRPr lang="en-US" sz="1100" kern="1200" dirty="0"/>
        </a:p>
      </dsp:txBody>
      <dsp:txXfrm>
        <a:off x="883335" y="1634802"/>
        <a:ext cx="858002" cy="1076925"/>
      </dsp:txXfrm>
    </dsp:sp>
    <dsp:sp modelId="{F98E2394-6B2F-4F25-9F6F-1F604430AAE6}">
      <dsp:nvSpPr>
        <dsp:cNvPr id="0" name=""/>
        <dsp:cNvSpPr/>
      </dsp:nvSpPr>
      <dsp:spPr>
        <a:xfrm>
          <a:off x="3333" y="1733264"/>
          <a:ext cx="880002" cy="880002"/>
        </a:xfrm>
        <a:prstGeom prst="ellipse">
          <a:avLst/>
        </a:prstGeom>
        <a:solidFill>
          <a:schemeClr val="accent2">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rtl="0">
            <a:lnSpc>
              <a:spcPct val="90000"/>
            </a:lnSpc>
            <a:spcBef>
              <a:spcPct val="0"/>
            </a:spcBef>
            <a:spcAft>
              <a:spcPct val="35000"/>
            </a:spcAft>
            <a:buNone/>
          </a:pPr>
          <a:r>
            <a:rPr lang="en-US" sz="900" kern="1200" dirty="0">
              <a:latin typeface="Arial"/>
              <a:ea typeface="ＭＳ Ｐゴシック"/>
            </a:rPr>
            <a:t>Seeking Help</a:t>
          </a:r>
          <a:endParaRPr lang="en-US" sz="900" kern="1200" dirty="0"/>
        </a:p>
      </dsp:txBody>
      <dsp:txXfrm>
        <a:off x="132206" y="1862137"/>
        <a:ext cx="622256" cy="622256"/>
      </dsp:txXfrm>
    </dsp:sp>
    <dsp:sp modelId="{35AEB030-4D79-40DC-B244-FBE8F2B6F869}">
      <dsp:nvSpPr>
        <dsp:cNvPr id="0" name=""/>
        <dsp:cNvSpPr/>
      </dsp:nvSpPr>
      <dsp:spPr>
        <a:xfrm>
          <a:off x="2753340" y="1404032"/>
          <a:ext cx="1760004" cy="1538465"/>
        </a:xfrm>
        <a:prstGeom prst="rightArrow">
          <a:avLst>
            <a:gd name="adj1" fmla="val 70000"/>
            <a:gd name="adj2" fmla="val 50000"/>
          </a:avLst>
        </a:prstGeom>
        <a:solidFill>
          <a:schemeClr val="accent2">
            <a:alpha val="90000"/>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6985" rIns="13970" bIns="6985" numCol="1" spcCol="1270" anchor="ctr" anchorCtr="0">
          <a:noAutofit/>
        </a:bodyPr>
        <a:lstStyle/>
        <a:p>
          <a:pPr marL="57150" lvl="1" indent="-57150" algn="l" defTabSz="488950" rtl="0">
            <a:lnSpc>
              <a:spcPct val="90000"/>
            </a:lnSpc>
            <a:spcBef>
              <a:spcPct val="0"/>
            </a:spcBef>
            <a:spcAft>
              <a:spcPct val="15000"/>
            </a:spcAft>
            <a:buChar char="•"/>
          </a:pPr>
          <a:r>
            <a:rPr lang="en-US" sz="1100" kern="1200" dirty="0"/>
            <a:t>Human Rights</a:t>
          </a:r>
        </a:p>
        <a:p>
          <a:pPr marL="57150" lvl="1" indent="-57150" algn="l" defTabSz="488950" rtl="0">
            <a:lnSpc>
              <a:spcPct val="90000"/>
            </a:lnSpc>
            <a:spcBef>
              <a:spcPct val="0"/>
            </a:spcBef>
            <a:spcAft>
              <a:spcPct val="15000"/>
            </a:spcAft>
            <a:buChar char="•"/>
          </a:pPr>
          <a:r>
            <a:rPr lang="en-US" sz="1100" kern="1200" dirty="0">
              <a:latin typeface="Arial"/>
              <a:ea typeface="ＭＳ Ｐゴシック"/>
            </a:rPr>
            <a:t>Community connections</a:t>
          </a:r>
          <a:endParaRPr lang="en-US" sz="1100" kern="1200" dirty="0"/>
        </a:p>
      </dsp:txBody>
      <dsp:txXfrm>
        <a:off x="3193341" y="1634802"/>
        <a:ext cx="858002" cy="1076925"/>
      </dsp:txXfrm>
    </dsp:sp>
    <dsp:sp modelId="{66602DB2-E90F-45EB-8201-91B303C6F746}">
      <dsp:nvSpPr>
        <dsp:cNvPr id="0" name=""/>
        <dsp:cNvSpPr/>
      </dsp:nvSpPr>
      <dsp:spPr>
        <a:xfrm>
          <a:off x="2313339" y="1733264"/>
          <a:ext cx="880002" cy="880002"/>
        </a:xfrm>
        <a:prstGeom prst="ellipse">
          <a:avLst/>
        </a:prstGeom>
        <a:solidFill>
          <a:schemeClr val="accent2">
            <a:shade val="80000"/>
            <a:hueOff val="0"/>
            <a:satOff val="-14010"/>
            <a:lumOff val="15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dirty="0">
              <a:latin typeface="Arial"/>
              <a:ea typeface="ＭＳ Ｐゴシック"/>
            </a:rPr>
            <a:t>Recovering</a:t>
          </a:r>
          <a:endParaRPr lang="en-US" sz="900" kern="1200" dirty="0"/>
        </a:p>
      </dsp:txBody>
      <dsp:txXfrm>
        <a:off x="2442212" y="1862137"/>
        <a:ext cx="622256" cy="622256"/>
      </dsp:txXfrm>
    </dsp:sp>
    <dsp:sp modelId="{9E834C48-3E3A-445E-A37B-57665F1BED42}">
      <dsp:nvSpPr>
        <dsp:cNvPr id="0" name=""/>
        <dsp:cNvSpPr/>
      </dsp:nvSpPr>
      <dsp:spPr>
        <a:xfrm>
          <a:off x="5063346" y="1404032"/>
          <a:ext cx="1760004" cy="1538465"/>
        </a:xfrm>
        <a:prstGeom prst="rightArrow">
          <a:avLst>
            <a:gd name="adj1" fmla="val 70000"/>
            <a:gd name="adj2" fmla="val 50000"/>
          </a:avLst>
        </a:prstGeom>
        <a:solidFill>
          <a:schemeClr val="accent2">
            <a:alpha val="90000"/>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6985" rIns="13970" bIns="6985" numCol="1" spcCol="1270" anchor="ctr" anchorCtr="0">
          <a:noAutofit/>
        </a:bodyPr>
        <a:lstStyle/>
        <a:p>
          <a:pPr marL="57150" lvl="1" indent="-57150" algn="l" defTabSz="488950" rtl="0">
            <a:lnSpc>
              <a:spcPct val="90000"/>
            </a:lnSpc>
            <a:spcBef>
              <a:spcPct val="0"/>
            </a:spcBef>
            <a:spcAft>
              <a:spcPct val="15000"/>
            </a:spcAft>
            <a:buChar char="•"/>
          </a:pPr>
          <a:r>
            <a:rPr lang="en-US" sz="1100" kern="1200" dirty="0"/>
            <a:t>Increased Recovery Capital</a:t>
          </a:r>
        </a:p>
        <a:p>
          <a:pPr marL="57150" lvl="1" indent="-57150" algn="l" defTabSz="488950" rtl="0">
            <a:lnSpc>
              <a:spcPct val="90000"/>
            </a:lnSpc>
            <a:spcBef>
              <a:spcPct val="0"/>
            </a:spcBef>
            <a:spcAft>
              <a:spcPct val="15000"/>
            </a:spcAft>
            <a:buChar char="•"/>
          </a:pPr>
          <a:r>
            <a:rPr lang="en-US" sz="1100" kern="1200" dirty="0"/>
            <a:t>Better outcomes</a:t>
          </a:r>
        </a:p>
        <a:p>
          <a:pPr marL="57150" lvl="1" indent="-57150" algn="l" defTabSz="488950">
            <a:lnSpc>
              <a:spcPct val="90000"/>
            </a:lnSpc>
            <a:spcBef>
              <a:spcPct val="0"/>
            </a:spcBef>
            <a:spcAft>
              <a:spcPct val="15000"/>
            </a:spcAft>
            <a:buChar char="•"/>
          </a:pPr>
          <a:endParaRPr lang="en-US" sz="1100" kern="1200" dirty="0"/>
        </a:p>
      </dsp:txBody>
      <dsp:txXfrm>
        <a:off x="5503347" y="1634802"/>
        <a:ext cx="858002" cy="1076925"/>
      </dsp:txXfrm>
    </dsp:sp>
    <dsp:sp modelId="{EB223E0D-EF1B-49E8-A9E5-39B6D84E50A8}">
      <dsp:nvSpPr>
        <dsp:cNvPr id="0" name=""/>
        <dsp:cNvSpPr/>
      </dsp:nvSpPr>
      <dsp:spPr>
        <a:xfrm>
          <a:off x="4623345" y="1733264"/>
          <a:ext cx="880002" cy="880002"/>
        </a:xfrm>
        <a:prstGeom prst="ellipse">
          <a:avLst/>
        </a:prstGeom>
        <a:solidFill>
          <a:schemeClr val="accent2">
            <a:shade val="80000"/>
            <a:hueOff val="0"/>
            <a:satOff val="-28019"/>
            <a:lumOff val="31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dirty="0">
              <a:latin typeface="Arial"/>
              <a:ea typeface="ＭＳ Ｐゴシック"/>
            </a:rPr>
            <a:t>Thriving</a:t>
          </a:r>
          <a:endParaRPr lang="en-US" sz="900" kern="1200" dirty="0"/>
        </a:p>
      </dsp:txBody>
      <dsp:txXfrm>
        <a:off x="4752218" y="1862137"/>
        <a:ext cx="622256" cy="62225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E8A719-63CC-4548-AE52-A3D5D43FA4EA}">
      <dsp:nvSpPr>
        <dsp:cNvPr id="0" name=""/>
        <dsp:cNvSpPr/>
      </dsp:nvSpPr>
      <dsp:spPr>
        <a:xfrm>
          <a:off x="0" y="39813"/>
          <a:ext cx="4572000" cy="864000"/>
        </a:xfrm>
        <a:prstGeom prst="rightArrow">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27B1D98-1598-4402-BA1D-B68DFD361494}">
      <dsp:nvSpPr>
        <dsp:cNvPr id="0" name=""/>
        <dsp:cNvSpPr/>
      </dsp:nvSpPr>
      <dsp:spPr>
        <a:xfrm>
          <a:off x="3168536" y="255813"/>
          <a:ext cx="1167556" cy="432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21920" rIns="0" bIns="1219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Arial"/>
              <a:ea typeface="ＭＳ Ｐゴシック"/>
            </a:rPr>
            <a:t> and cares</a:t>
          </a:r>
          <a:endParaRPr lang="en-US" sz="1200" kern="1200" dirty="0"/>
        </a:p>
      </dsp:txBody>
      <dsp:txXfrm>
        <a:off x="3168536" y="255813"/>
        <a:ext cx="1167556" cy="432000"/>
      </dsp:txXfrm>
    </dsp:sp>
    <dsp:sp modelId="{9FD7B23A-14B6-4313-9342-64EB59F876FD}">
      <dsp:nvSpPr>
        <dsp:cNvPr id="0" name=""/>
        <dsp:cNvSpPr/>
      </dsp:nvSpPr>
      <dsp:spPr>
        <a:xfrm>
          <a:off x="1767468" y="255813"/>
          <a:ext cx="1167556" cy="432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21920" rIns="0" bIns="121920" numCol="1" spcCol="1270" anchor="ctr" anchorCtr="0">
          <a:noAutofit/>
        </a:bodyPr>
        <a:lstStyle/>
        <a:p>
          <a:pPr marL="0" lvl="0" indent="0" algn="ctr" defTabSz="533400" rtl="0">
            <a:lnSpc>
              <a:spcPct val="90000"/>
            </a:lnSpc>
            <a:spcBef>
              <a:spcPct val="0"/>
            </a:spcBef>
            <a:spcAft>
              <a:spcPct val="35000"/>
            </a:spcAft>
            <a:buNone/>
          </a:pPr>
          <a:r>
            <a:rPr lang="en-US" sz="1200" kern="1200" dirty="0">
              <a:latin typeface="Arial"/>
              <a:ea typeface="ＭＳ Ｐゴシック"/>
            </a:rPr>
            <a:t>that understands</a:t>
          </a:r>
        </a:p>
      </dsp:txBody>
      <dsp:txXfrm>
        <a:off x="1767468" y="255813"/>
        <a:ext cx="1167556" cy="432000"/>
      </dsp:txXfrm>
    </dsp:sp>
    <dsp:sp modelId="{837C8EAA-D72A-45EF-A0E4-C2F417C7D754}">
      <dsp:nvSpPr>
        <dsp:cNvPr id="0" name=""/>
        <dsp:cNvSpPr/>
      </dsp:nvSpPr>
      <dsp:spPr>
        <a:xfrm>
          <a:off x="366400" y="255813"/>
          <a:ext cx="1167556" cy="432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21920" rIns="0" bIns="121920" numCol="1" spcCol="1270" anchor="ctr" anchorCtr="0">
          <a:noAutofit/>
        </a:bodyPr>
        <a:lstStyle/>
        <a:p>
          <a:pPr marL="0" lvl="0" indent="0" algn="ctr" defTabSz="533400" rtl="0">
            <a:lnSpc>
              <a:spcPct val="90000"/>
            </a:lnSpc>
            <a:spcBef>
              <a:spcPct val="0"/>
            </a:spcBef>
            <a:spcAft>
              <a:spcPct val="35000"/>
            </a:spcAft>
            <a:buNone/>
          </a:pPr>
          <a:r>
            <a:rPr lang="en-US" sz="1200" kern="1200" dirty="0">
              <a:latin typeface="Arial"/>
              <a:ea typeface="ＭＳ Ｐゴシック"/>
            </a:rPr>
            <a:t>A community </a:t>
          </a:r>
        </a:p>
      </dsp:txBody>
      <dsp:txXfrm>
        <a:off x="366400" y="255813"/>
        <a:ext cx="1167556" cy="432000"/>
      </dsp:txXfrm>
    </dsp:sp>
  </dsp:spTree>
</dsp:drawing>
</file>

<file path=ppt/diagrams/layout1.xml><?xml version="1.0" encoding="utf-8"?>
<dgm:layoutDef xmlns:dgm="http://schemas.openxmlformats.org/drawingml/2006/diagram" xmlns:a="http://schemas.openxmlformats.org/drawingml/2006/main" uniqueId="urn:diagrams.loki3.com/TabbedArc+Icon">
  <dgm:title val="Tabbed Arc"/>
  <dgm:desc val="Use to show a set of related items arcing over a common area.  Best with small amounts of text."/>
  <dgm:catLst>
    <dgm:cat type="relationship" pri="20500"/>
    <dgm:cat type="officeonline" pri="4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dir/>
      <dgm:resizeHandles val="exact"/>
    </dgm:varLst>
    <dgm:choose name="Name1">
      <dgm:if name="Name2" axis="ch" ptType="node" func="cnt" op="equ" val="1">
        <dgm:alg type="cycle"/>
      </dgm:if>
      <dgm:else name="Name3">
        <dgm:choose name="Name4">
          <dgm:if name="Name5" axis="ch" ptType="node" func="cnt" op="lte" val="3">
            <dgm:choose name="Name6">
              <dgm:if name="Name7" func="var" arg="dir" op="equ" val="norm">
                <dgm:alg type="cycle">
                  <dgm:param type="stAng" val="-40"/>
                  <dgm:param type="spanAng" val="80"/>
                  <dgm:param type="rotPath" val="alongPath"/>
                </dgm:alg>
              </dgm:if>
              <dgm:else name="Name8">
                <dgm:alg type="cycle">
                  <dgm:param type="stAng" val="40"/>
                  <dgm:param type="spanAng" val="-80"/>
                  <dgm:param type="rotPath" val="alongPath"/>
                </dgm:alg>
              </dgm:else>
            </dgm:choose>
          </dgm:if>
          <dgm:else name="Name9">
            <dgm:choose name="Name10">
              <dgm:if name="Name11" func="var" arg="dir" op="equ" val="norm">
                <dgm:alg type="cycle">
                  <dgm:param type="stAng" val="-60"/>
                  <dgm:param type="spanAng" val="120"/>
                  <dgm:param type="rotPath" val="alongPath"/>
                </dgm:alg>
              </dgm:if>
              <dgm:else name="Name12">
                <dgm:alg type="cycle">
                  <dgm:param type="stAng" val="60"/>
                  <dgm:param type="spanAng" val="-120"/>
                  <dgm:param type="rotPath" val="alongPath"/>
                </dgm:alg>
              </dgm:else>
            </dgm:choose>
          </dgm:else>
        </dgm:choose>
      </dgm:else>
    </dgm:choose>
    <dgm:shape xmlns:r="http://schemas.openxmlformats.org/officeDocument/2006/relationships" r:blip="">
      <dgm:adjLst/>
    </dgm:shape>
    <dgm:presOf/>
    <dgm:choose name="Name13">
      <dgm:if name="Name14" axis="ch" ptType="node" func="cnt" op="equ" val="2">
        <dgm:constrLst>
          <dgm:constr type="w" for="ch" ptType="node" refType="w"/>
          <dgm:constr type="primFontSz" for="ch" ptType="node" op="equ" val="65"/>
          <dgm:constr type="sibSp" refType="w" fact="0.22"/>
        </dgm:constrLst>
      </dgm:if>
      <dgm:else name="Name15">
        <dgm:constrLst>
          <dgm:constr type="w" for="ch" ptType="node" refType="w"/>
          <dgm:constr type="primFontSz" for="ch" ptType="node" op="equ" val="65"/>
          <dgm:constr type="sibSp" refType="w" fact="0.14"/>
        </dgm:constrLst>
      </dgm:else>
    </dgm:choose>
    <dgm:ruleLst/>
    <dgm:forEach name="Name16" axis="ch" ptType="node">
      <dgm:choose name="Name17">
        <dgm:if name="Name18" axis="par ch" ptType="doc node" func="cnt" op="equ" val="1">
          <dgm:layoutNode name="one">
            <dgm:varLst>
              <dgm:bulletEnabled val="1"/>
            </dgm:varLst>
            <dgm:alg type="tx"/>
            <dgm:shape xmlns:r="http://schemas.openxmlformats.org/officeDocument/2006/relationships" type="round2SameRect" r:blip="">
              <dgm:adjLst/>
            </dgm:shape>
            <dgm:presOf axis="desOrSelf" ptType="node"/>
            <dgm:constrLst>
              <dgm:constr type="h" refType="w" fact="0.65"/>
              <dgm:constr type="tMarg" refType="primFontSz" fact="0.1"/>
              <dgm:constr type="bMarg" refType="primFontSz" fact="0.1"/>
              <dgm:constr type="lMarg" refType="primFontSz" fact="0.3"/>
              <dgm:constr type="rMarg" refType="primFontSz" fact="0.3"/>
            </dgm:constrLst>
            <dgm:ruleLst>
              <dgm:rule type="primFontSz" val="5" fact="NaN" max="NaN"/>
            </dgm:ruleLst>
          </dgm:layoutNode>
        </dgm:if>
        <dgm:else name="Name19">
          <dgm:layoutNode name="twoplus">
            <dgm:varLst>
              <dgm:bulletEnabled val="1"/>
            </dgm:varLst>
            <dgm:alg type="tx">
              <dgm:param type="autoTxRot" val="grav"/>
            </dgm:alg>
            <dgm:shape xmlns:r="http://schemas.openxmlformats.org/officeDocument/2006/relationships" type="round2SameRect" r:blip="">
              <dgm:adjLst/>
            </dgm:shape>
            <dgm:presOf axis="desOrSelf" ptType="node"/>
            <dgm:constrLst>
              <dgm:constr type="h" refType="w" fact="0.65"/>
              <dgm:constr type="tMarg" refType="primFontSz" fact="0.1"/>
              <dgm:constr type="bMarg" refType="primFontSz" fact="0.1"/>
              <dgm:constr type="lMarg" refType="primFontSz" fact="0.3"/>
              <dgm:constr type="rMarg" refType="primFontSz" fact="0.3"/>
            </dgm:constrLst>
            <dgm:ruleLst>
              <dgm:rule type="primFontSz" val="5" fact="NaN" max="NaN"/>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25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778250" y="0"/>
            <a:ext cx="2889250" cy="496888"/>
          </a:xfrm>
          <a:prstGeom prst="rect">
            <a:avLst/>
          </a:prstGeom>
        </p:spPr>
        <p:txBody>
          <a:bodyPr vert="horz" lIns="91440" tIns="45720" rIns="91440" bIns="45720" rtlCol="0"/>
          <a:lstStyle>
            <a:lvl1pPr algn="r">
              <a:defRPr sz="1200"/>
            </a:lvl1pPr>
          </a:lstStyle>
          <a:p>
            <a:fld id="{8E8460BE-F148-4DC1-8155-2EB356780F3B}" type="datetimeFigureOut">
              <a:rPr lang="en-US" smtClean="0"/>
              <a:pPr/>
              <a:t>3/13/24</a:t>
            </a:fld>
            <a:endParaRPr lang="en-GB"/>
          </a:p>
        </p:txBody>
      </p:sp>
      <p:sp>
        <p:nvSpPr>
          <p:cNvPr id="4" name="Footer Placeholder 3"/>
          <p:cNvSpPr>
            <a:spLocks noGrp="1"/>
          </p:cNvSpPr>
          <p:nvPr>
            <p:ph type="ftr" sz="quarter" idx="2"/>
          </p:nvPr>
        </p:nvSpPr>
        <p:spPr>
          <a:xfrm>
            <a:off x="0" y="9428166"/>
            <a:ext cx="2889250" cy="4968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778250" y="9428166"/>
            <a:ext cx="2889250" cy="496887"/>
          </a:xfrm>
          <a:prstGeom prst="rect">
            <a:avLst/>
          </a:prstGeom>
        </p:spPr>
        <p:txBody>
          <a:bodyPr vert="horz" lIns="91440" tIns="45720" rIns="91440" bIns="45720" rtlCol="0" anchor="b"/>
          <a:lstStyle>
            <a:lvl1pPr algn="r">
              <a:defRPr sz="1200"/>
            </a:lvl1pPr>
          </a:lstStyle>
          <a:p>
            <a:fld id="{E719CE41-7849-455E-B680-6B9BF7344F33}" type="slidenum">
              <a:rPr lang="en-GB" smtClean="0"/>
              <a:pPr/>
              <a:t>‹#›</a:t>
            </a:fld>
            <a:endParaRPr lang="en-GB"/>
          </a:p>
        </p:txBody>
      </p:sp>
    </p:spTree>
    <p:extLst>
      <p:ext uri="{BB962C8B-B14F-4D97-AF65-F5344CB8AC3E}">
        <p14:creationId xmlns:p14="http://schemas.microsoft.com/office/powerpoint/2010/main" val="26047312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25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778250" y="0"/>
            <a:ext cx="2889250" cy="496888"/>
          </a:xfrm>
          <a:prstGeom prst="rect">
            <a:avLst/>
          </a:prstGeom>
        </p:spPr>
        <p:txBody>
          <a:bodyPr vert="horz" lIns="91440" tIns="45720" rIns="91440" bIns="45720" rtlCol="0"/>
          <a:lstStyle>
            <a:lvl1pPr algn="r">
              <a:defRPr sz="1200"/>
            </a:lvl1pPr>
          </a:lstStyle>
          <a:p>
            <a:fld id="{F77FF3FD-CF3A-4594-A366-E0DE6F69BC64}" type="datetimeFigureOut">
              <a:rPr lang="en-US" smtClean="0"/>
              <a:pPr/>
              <a:t>3/13/24</a:t>
            </a:fld>
            <a:endParaRPr lang="en-GB"/>
          </a:p>
        </p:txBody>
      </p:sp>
      <p:sp>
        <p:nvSpPr>
          <p:cNvPr id="4" name="Slide Image Placeholder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66751" y="4714878"/>
            <a:ext cx="5335588" cy="44672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166"/>
            <a:ext cx="2889250" cy="4968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778250" y="9428166"/>
            <a:ext cx="2889250" cy="496887"/>
          </a:xfrm>
          <a:prstGeom prst="rect">
            <a:avLst/>
          </a:prstGeom>
        </p:spPr>
        <p:txBody>
          <a:bodyPr vert="horz" lIns="91440" tIns="45720" rIns="91440" bIns="45720" rtlCol="0" anchor="b"/>
          <a:lstStyle>
            <a:lvl1pPr algn="r">
              <a:defRPr sz="1200"/>
            </a:lvl1pPr>
          </a:lstStyle>
          <a:p>
            <a:fld id="{E8F4E4ED-B999-4AEB-91EA-6F8D4A7DC5A0}" type="slidenum">
              <a:rPr lang="en-GB" smtClean="0"/>
              <a:pPr/>
              <a:t>‹#›</a:t>
            </a:fld>
            <a:endParaRPr lang="en-GB"/>
          </a:p>
        </p:txBody>
      </p:sp>
    </p:spTree>
    <p:extLst>
      <p:ext uri="{BB962C8B-B14F-4D97-AF65-F5344CB8AC3E}">
        <p14:creationId xmlns:p14="http://schemas.microsoft.com/office/powerpoint/2010/main" val="41519096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baseline="0" dirty="0"/>
              <a:t>Welcome to presentation on the ADP and the work we do in East Ayrshire to support individual outcomes</a:t>
            </a:r>
          </a:p>
          <a:p>
            <a:endParaRPr lang="en-GB" baseline="0" dirty="0"/>
          </a:p>
          <a:p>
            <a:r>
              <a:rPr lang="en-GB" baseline="0" dirty="0"/>
              <a:t>Our work is of a multi agency partner format and we work across a ROSC Partnership (Recovery Orientated System of Care) working together across all sectors that support individuals, families and communities touched by alcohol and drug use. We lead and set up of groups that drive and create partner led action plans across EA we also commission services across all mediums with SG and EA Council monies all this work is governed and scrutinised across all levels from top to bottom and back up again.  Our role within the ADP is strategic in nature and we work alongside other strategic and operational partners as well as community members to create a trickle down trickle up partnership style of working.  We are the middle man between Scottish Government and local services and supports in EA. </a:t>
            </a:r>
          </a:p>
          <a:p>
            <a:endParaRPr lang="en-GB" baseline="0" dirty="0"/>
          </a:p>
        </p:txBody>
      </p:sp>
      <p:sp>
        <p:nvSpPr>
          <p:cNvPr id="4" name="Slide Number Placeholder 3"/>
          <p:cNvSpPr>
            <a:spLocks noGrp="1"/>
          </p:cNvSpPr>
          <p:nvPr>
            <p:ph type="sldNum" sz="quarter" idx="10"/>
          </p:nvPr>
        </p:nvSpPr>
        <p:spPr/>
        <p:txBody>
          <a:bodyPr/>
          <a:lstStyle/>
          <a:p>
            <a:fld id="{E8F4E4ED-B999-4AEB-91EA-6F8D4A7DC5A0}" type="slidenum">
              <a:rPr lang="en-GB" smtClean="0"/>
              <a:pPr/>
              <a:t>1</a:t>
            </a:fld>
            <a:endParaRPr lang="en-GB"/>
          </a:p>
        </p:txBody>
      </p:sp>
    </p:spTree>
    <p:extLst>
      <p:ext uri="{BB962C8B-B14F-4D97-AF65-F5344CB8AC3E}">
        <p14:creationId xmlns:p14="http://schemas.microsoft.com/office/powerpoint/2010/main" val="34425911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a:t>National Policy that threads throughout all the work we do this is created to improve outcomes for people.</a:t>
            </a:r>
          </a:p>
          <a:p>
            <a:endParaRPr lang="en-GB" baseline="0" dirty="0"/>
          </a:p>
          <a:p>
            <a:r>
              <a:rPr lang="en-GB" baseline="0" dirty="0"/>
              <a:t>We help trickle the policy down to our communities through funding of services, supporting and creating governed mechanisms/groups for partnership working which includes operational work plans where partners work together to improve outcomes that have been taken from the above strategies as well as Scottish Government Drivers such as the National Mission, Residential Rehab Fund and the Whole Family Approach. We are also responsive to need </a:t>
            </a:r>
          </a:p>
          <a:p>
            <a:endParaRPr lang="en-GB"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a:t>A current example of work is  around Cocaine - its wider spread emergence across East Ayrshire has sparked the creation of a multi disciplinary working group to focus on key Harm Reduction messages for our community members created with the support NHS AA, those with Lived Experience, Service Providers (public and thread sector) and Public Health to name but a few the group has recently formed on request of partners and community members to focus on this specific area and provide key messages to members of our community.</a:t>
            </a:r>
          </a:p>
          <a:p>
            <a:endParaRPr lang="en-GB" baseline="0" dirty="0"/>
          </a:p>
          <a:p>
            <a:r>
              <a:rPr lang="en-GB" baseline="0" dirty="0"/>
              <a:t>The ADP are the torch bearers for new and emerging Scottish Government work streams as well as analysing data and considering an East Ayrshire perspective which I will go into more in the slide below we also actively seek the support of our community members which I will again go into further on in the presentation.</a:t>
            </a:r>
            <a:endParaRPr lang="en-GB" dirty="0"/>
          </a:p>
        </p:txBody>
      </p:sp>
      <p:sp>
        <p:nvSpPr>
          <p:cNvPr id="4" name="Slide Number Placeholder 3"/>
          <p:cNvSpPr>
            <a:spLocks noGrp="1"/>
          </p:cNvSpPr>
          <p:nvPr>
            <p:ph type="sldNum" sz="quarter" idx="10"/>
          </p:nvPr>
        </p:nvSpPr>
        <p:spPr/>
        <p:txBody>
          <a:bodyPr/>
          <a:lstStyle/>
          <a:p>
            <a:fld id="{E8F4E4ED-B999-4AEB-91EA-6F8D4A7DC5A0}" type="slidenum">
              <a:rPr lang="en-GB" smtClean="0"/>
              <a:pPr/>
              <a:t>2</a:t>
            </a:fld>
            <a:endParaRPr lang="en-GB"/>
          </a:p>
        </p:txBody>
      </p:sp>
    </p:spTree>
    <p:extLst>
      <p:ext uri="{BB962C8B-B14F-4D97-AF65-F5344CB8AC3E}">
        <p14:creationId xmlns:p14="http://schemas.microsoft.com/office/powerpoint/2010/main" val="6365554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also take our</a:t>
            </a:r>
            <a:r>
              <a:rPr lang="en-GB" baseline="0" dirty="0"/>
              <a:t> lead</a:t>
            </a:r>
            <a:r>
              <a:rPr lang="en-GB" dirty="0"/>
              <a:t> from Local</a:t>
            </a:r>
            <a:r>
              <a:rPr lang="en-GB" baseline="0" dirty="0"/>
              <a:t> Policy which is known locally as the  EA HSCP Community Plan which the ADP will align their new EA ADP Strategy whilst being cognisant to National Policy </a:t>
            </a:r>
          </a:p>
          <a:p>
            <a:endParaRPr lang="en-GB" baseline="0" dirty="0"/>
          </a:p>
          <a:p>
            <a:r>
              <a:rPr lang="en-GB" baseline="0" dirty="0"/>
              <a:t>The Lived Experience Panel – now review all the work of the ADP before it goes live, the lived experience panel is made up of members with LE, Mental Health conditions, Family Members of and creates a level of scrutiny and screening from a local community member perspective to tell us if we are getting it right or adjustments are required.</a:t>
            </a:r>
          </a:p>
          <a:p>
            <a:endParaRPr lang="en-GB" baseline="0" dirty="0"/>
          </a:p>
          <a:p>
            <a:r>
              <a:rPr lang="en-GB" baseline="0" dirty="0"/>
              <a:t>The emergence and support from the LEP has halted some of our work, produced more relevant work and helped the ADP partners consider things from a different point of view.</a:t>
            </a:r>
          </a:p>
          <a:p>
            <a:endParaRPr lang="en-GB" baseline="0" dirty="0"/>
          </a:p>
          <a:p>
            <a:r>
              <a:rPr lang="en-GB" baseline="0" dirty="0"/>
              <a:t>After working with a partner from psychology on a RECOVERY PATHWAY the pathway was presented to the LEP they all agreed it wasn’t fit for purpose – the LEP will now redesign the RECOVERY PATHWAY (aimed at those who have never accessed services before and don’t know how to go about it in the first instance) so it is much more user friendly and using the appropriate language for the client group we are aiming at. The learning here is ……. Engage with the LEP in the process at its beginning.</a:t>
            </a:r>
          </a:p>
          <a:p>
            <a:endParaRPr lang="en-GB" baseline="0" dirty="0"/>
          </a:p>
          <a:p>
            <a:endParaRPr lang="en-GB" dirty="0"/>
          </a:p>
        </p:txBody>
      </p:sp>
      <p:sp>
        <p:nvSpPr>
          <p:cNvPr id="4" name="Slide Number Placeholder 3"/>
          <p:cNvSpPr>
            <a:spLocks noGrp="1"/>
          </p:cNvSpPr>
          <p:nvPr>
            <p:ph type="sldNum" sz="quarter" idx="10"/>
          </p:nvPr>
        </p:nvSpPr>
        <p:spPr/>
        <p:txBody>
          <a:bodyPr/>
          <a:lstStyle/>
          <a:p>
            <a:fld id="{E8F4E4ED-B999-4AEB-91EA-6F8D4A7DC5A0}" type="slidenum">
              <a:rPr lang="en-GB" smtClean="0"/>
              <a:pPr/>
              <a:t>3</a:t>
            </a:fld>
            <a:endParaRPr lang="en-GB"/>
          </a:p>
        </p:txBody>
      </p:sp>
    </p:spTree>
    <p:extLst>
      <p:ext uri="{BB962C8B-B14F-4D97-AF65-F5344CB8AC3E}">
        <p14:creationId xmlns:p14="http://schemas.microsoft.com/office/powerpoint/2010/main" val="18412203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does this slide</a:t>
            </a:r>
            <a:r>
              <a:rPr lang="en-GB" baseline="0" dirty="0"/>
              <a:t> tell us – not only has a person lost their life but they have family members and loved ones grieving at home if we consider for every life lost there is at least 11 people directly affected – the ADP considering this are working on a Test of Change called Early Help for parents and children affected by alcohol and drug use. When we consider this on a Personal Outcome Basis we must consider each and every person within the home rather than working in silos i.e. Young People’s team helps the Young People and Adult Services team helps the Adults and never the tween shall meet – this is a stimulating piece of work that includes system change work and will improve whole family outcomes and therefore individual outcomes – the whole family will recover together and Young Persons services and Adult Services will work closer together.</a:t>
            </a:r>
          </a:p>
          <a:p>
            <a:endParaRPr lang="en-GB" baseline="0" dirty="0"/>
          </a:p>
          <a:p>
            <a:endParaRPr lang="en-GB" dirty="0"/>
          </a:p>
        </p:txBody>
      </p:sp>
      <p:sp>
        <p:nvSpPr>
          <p:cNvPr id="4" name="Slide Number Placeholder 3"/>
          <p:cNvSpPr>
            <a:spLocks noGrp="1"/>
          </p:cNvSpPr>
          <p:nvPr>
            <p:ph type="sldNum" sz="quarter" idx="10"/>
          </p:nvPr>
        </p:nvSpPr>
        <p:spPr/>
        <p:txBody>
          <a:bodyPr/>
          <a:lstStyle/>
          <a:p>
            <a:fld id="{E8F4E4ED-B999-4AEB-91EA-6F8D4A7DC5A0}" type="slidenum">
              <a:rPr lang="en-GB" smtClean="0"/>
              <a:pPr/>
              <a:t>4</a:t>
            </a:fld>
            <a:endParaRPr lang="en-GB"/>
          </a:p>
        </p:txBody>
      </p:sp>
    </p:spTree>
    <p:extLst>
      <p:ext uri="{BB962C8B-B14F-4D97-AF65-F5344CB8AC3E}">
        <p14:creationId xmlns:p14="http://schemas.microsoft.com/office/powerpoint/2010/main" val="40373875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marL="0" indent="0">
              <a:buNone/>
            </a:pPr>
            <a:r>
              <a:rPr lang="en-GB" sz="1200" dirty="0">
                <a:solidFill>
                  <a:schemeClr val="tx1"/>
                </a:solidFill>
              </a:rPr>
              <a:t>You said</a:t>
            </a:r>
            <a:r>
              <a:rPr lang="en-GB" sz="1200" baseline="0" dirty="0">
                <a:solidFill>
                  <a:schemeClr val="tx1"/>
                </a:solidFill>
              </a:rPr>
              <a:t> We Did – There was a hunger for recovery based infrastructure led and ran by those with lived experience for those with lived experience as well as peers who could perform the role of an outreach worker and ‘chap a door’ to check on a person’s wellbeing encouraging them back into a protective measure (support service or system). Therefore the Hub was created for those in recovery by those in recovery supported by the ADP and all </a:t>
            </a:r>
            <a:r>
              <a:rPr lang="en-GB" sz="1200" baseline="0" dirty="0" err="1">
                <a:solidFill>
                  <a:schemeClr val="tx1"/>
                </a:solidFill>
              </a:rPr>
              <a:t>ists</a:t>
            </a:r>
            <a:r>
              <a:rPr lang="en-GB" sz="1200" baseline="0" dirty="0">
                <a:solidFill>
                  <a:schemeClr val="tx1"/>
                </a:solidFill>
              </a:rPr>
              <a:t> partners it is now a thriving Hub in the centre of East Ayrshire with Spokes in the peripheral areas such as </a:t>
            </a:r>
            <a:r>
              <a:rPr lang="en-GB" sz="1200" baseline="0" dirty="0" err="1">
                <a:solidFill>
                  <a:schemeClr val="tx1"/>
                </a:solidFill>
              </a:rPr>
              <a:t>Auchinleck</a:t>
            </a:r>
            <a:r>
              <a:rPr lang="en-GB" sz="1200" baseline="0" dirty="0">
                <a:solidFill>
                  <a:schemeClr val="tx1"/>
                </a:solidFill>
              </a:rPr>
              <a:t> and Cumnock.</a:t>
            </a:r>
          </a:p>
          <a:p>
            <a:pPr marL="0" indent="0">
              <a:buNone/>
            </a:pPr>
            <a:endParaRPr lang="en-GB" sz="1200" baseline="0" dirty="0">
              <a:solidFill>
                <a:schemeClr val="tx1"/>
              </a:solidFill>
            </a:endParaRPr>
          </a:p>
          <a:p>
            <a:pPr marL="0" indent="0">
              <a:buNone/>
            </a:pPr>
            <a:r>
              <a:rPr lang="en-GB" sz="1200" baseline="0" dirty="0">
                <a:solidFill>
                  <a:schemeClr val="tx1"/>
                </a:solidFill>
              </a:rPr>
              <a:t>There was real disconnect between NHS Addictions in EA and the Recovery Hub after discussions both understood and recognised the merit of working together and in EA we created a one stop shop known as RADAR Rapid Access to Drug and Alcohol Recovery merging NHS Addictions, We are With You, EA Advocacy Service, Ayrshire Council on Alcohol and now the added value of being able to contact a Peer to ‘chap a door’ or vice versa if a concern is raised from the peer for example missed appointments. </a:t>
            </a:r>
          </a:p>
          <a:p>
            <a:pPr marL="0" indent="0">
              <a:buNone/>
            </a:pPr>
            <a:endParaRPr lang="en-GB" dirty="0">
              <a:solidFill>
                <a:srgbClr val="FF0000"/>
              </a:solidFill>
            </a:endParaRPr>
          </a:p>
          <a:p>
            <a:pPr marL="0" indent="0">
              <a:buNone/>
            </a:pPr>
            <a:r>
              <a:rPr lang="en-GB" baseline="0" dirty="0">
                <a:solidFill>
                  <a:srgbClr val="FF0000"/>
                </a:solidFill>
              </a:rPr>
              <a:t>Using this good example of a service aimed at improving Personal Outcomes – EA Recovery Hub and Spokes ran by those with Lived Experience for those with Living and Lived Experience to thrive within can provide – </a:t>
            </a:r>
            <a:r>
              <a:rPr lang="en-GB" sz="1050" dirty="0">
                <a:solidFill>
                  <a:schemeClr val="tx1"/>
                </a:solidFill>
              </a:rPr>
              <a:t>Volunteering (4 levels), Training, a Recovery</a:t>
            </a:r>
            <a:r>
              <a:rPr lang="en-GB" sz="1050" baseline="0" dirty="0">
                <a:solidFill>
                  <a:schemeClr val="tx1"/>
                </a:solidFill>
              </a:rPr>
              <a:t> </a:t>
            </a:r>
            <a:r>
              <a:rPr lang="en-GB" sz="1050" dirty="0">
                <a:solidFill>
                  <a:schemeClr val="tx1"/>
                </a:solidFill>
              </a:rPr>
              <a:t>College, support </a:t>
            </a:r>
            <a:r>
              <a:rPr lang="en-GB" dirty="0">
                <a:solidFill>
                  <a:srgbClr val="FF0000"/>
                </a:solidFill>
              </a:rPr>
              <a:t>Groups, </a:t>
            </a:r>
            <a:r>
              <a:rPr lang="en-GB" dirty="0">
                <a:solidFill>
                  <a:schemeClr val="tx1"/>
                </a:solidFill>
                <a:latin typeface="Calibri" panose="020F0502020204030204" pitchFamily="34" charset="0"/>
                <a:cs typeface="Calibri" panose="020F0502020204030204" pitchFamily="34" charset="0"/>
              </a:rPr>
              <a:t>Meditation, space for Fellowships,</a:t>
            </a:r>
            <a:r>
              <a:rPr lang="en-GB" baseline="0" dirty="0">
                <a:solidFill>
                  <a:schemeClr val="tx1"/>
                </a:solidFill>
                <a:latin typeface="Calibri" panose="020F0502020204030204" pitchFamily="34" charset="0"/>
                <a:cs typeface="Calibri" panose="020F0502020204030204" pitchFamily="34" charset="0"/>
              </a:rPr>
              <a:t> </a:t>
            </a:r>
            <a:r>
              <a:rPr lang="en-GB" dirty="0">
                <a:solidFill>
                  <a:schemeClr val="tx1"/>
                </a:solidFill>
                <a:latin typeface="Calibri" panose="020F0502020204030204" pitchFamily="34" charset="0"/>
                <a:cs typeface="Calibri" panose="020F0502020204030204" pitchFamily="34" charset="0"/>
              </a:rPr>
              <a:t>SMART Recovery, </a:t>
            </a:r>
            <a:r>
              <a:rPr lang="en-GB" dirty="0">
                <a:latin typeface="Calibri" panose="020F0502020204030204" pitchFamily="34" charset="0"/>
                <a:cs typeface="Calibri" panose="020F0502020204030204" pitchFamily="34" charset="0"/>
              </a:rPr>
              <a:t>Recovery Rocks (music</a:t>
            </a:r>
            <a:r>
              <a:rPr lang="en-GB" baseline="0" dirty="0">
                <a:latin typeface="Calibri" panose="020F0502020204030204" pitchFamily="34" charset="0"/>
                <a:cs typeface="Calibri" panose="020F0502020204030204" pitchFamily="34" charset="0"/>
              </a:rPr>
              <a:t> group)</a:t>
            </a:r>
            <a:r>
              <a:rPr lang="en-GB" dirty="0">
                <a:latin typeface="Calibri" panose="020F0502020204030204" pitchFamily="34" charset="0"/>
                <a:cs typeface="Calibri" panose="020F0502020204030204" pitchFamily="34" charset="0"/>
              </a:rPr>
              <a:t>, Woman’s Thrive (women</a:t>
            </a:r>
            <a:r>
              <a:rPr lang="en-GB" baseline="0" dirty="0">
                <a:latin typeface="Calibri" panose="020F0502020204030204" pitchFamily="34" charset="0"/>
                <a:cs typeface="Calibri" panose="020F0502020204030204" pitchFamily="34" charset="0"/>
              </a:rPr>
              <a:t> only community group)</a:t>
            </a:r>
            <a:r>
              <a:rPr lang="en-GB" dirty="0">
                <a:latin typeface="Calibri" panose="020F0502020204030204" pitchFamily="34" charset="0"/>
                <a:cs typeface="Calibri" panose="020F0502020204030204" pitchFamily="34" charset="0"/>
              </a:rPr>
              <a:t>, </a:t>
            </a:r>
            <a:r>
              <a:rPr lang="en-GB" dirty="0" err="1">
                <a:latin typeface="Calibri" panose="020F0502020204030204" pitchFamily="34" charset="0"/>
                <a:cs typeface="Calibri" panose="020F0502020204030204" pitchFamily="34" charset="0"/>
              </a:rPr>
              <a:t>mens</a:t>
            </a:r>
            <a:r>
              <a:rPr lang="en-GB" baseline="0" dirty="0">
                <a:latin typeface="Calibri" panose="020F0502020204030204" pitchFamily="34" charset="0"/>
                <a:cs typeface="Calibri" panose="020F0502020204030204" pitchFamily="34" charset="0"/>
              </a:rPr>
              <a:t> time (men only community group), </a:t>
            </a:r>
            <a:r>
              <a:rPr lang="en-GB" dirty="0">
                <a:latin typeface="Calibri" panose="020F0502020204030204" pitchFamily="34" charset="0"/>
                <a:cs typeface="Calibri" panose="020F0502020204030204" pitchFamily="34" charset="0"/>
              </a:rPr>
              <a:t>Yoga </a:t>
            </a:r>
            <a:r>
              <a:rPr lang="en-GB" baseline="0" dirty="0">
                <a:latin typeface="Calibri" panose="020F0502020204030204" pitchFamily="34" charset="0"/>
                <a:cs typeface="Calibri" panose="020F0502020204030204" pitchFamily="34" charset="0"/>
              </a:rPr>
              <a:t> and </a:t>
            </a:r>
            <a:r>
              <a:rPr lang="en-GB" dirty="0">
                <a:latin typeface="Calibri" panose="020F0502020204030204" pitchFamily="34" charset="0"/>
                <a:cs typeface="Calibri" panose="020F0502020204030204" pitchFamily="34" charset="0"/>
              </a:rPr>
              <a:t>Qi Gong all</a:t>
            </a:r>
            <a:r>
              <a:rPr lang="en-GB" baseline="0" dirty="0">
                <a:latin typeface="Calibri" panose="020F0502020204030204" pitchFamily="34" charset="0"/>
                <a:cs typeface="Calibri" panose="020F0502020204030204" pitchFamily="34" charset="0"/>
              </a:rPr>
              <a:t> based at improving personal outcomes for those who take part.</a:t>
            </a:r>
          </a:p>
          <a:p>
            <a:pPr marL="0" indent="0">
              <a:buNone/>
            </a:pPr>
            <a:endParaRPr lang="en-GB" baseline="0" dirty="0">
              <a:latin typeface="Calibri" panose="020F0502020204030204" pitchFamily="34" charset="0"/>
              <a:cs typeface="Calibri" panose="020F0502020204030204" pitchFamily="34" charset="0"/>
            </a:endParaRPr>
          </a:p>
          <a:p>
            <a:pPr marL="0" indent="0">
              <a:buNone/>
            </a:pPr>
            <a:r>
              <a:rPr lang="en-GB" baseline="0" dirty="0">
                <a:latin typeface="Calibri" panose="020F0502020204030204" pitchFamily="34" charset="0"/>
                <a:cs typeface="Calibri" panose="020F0502020204030204" pitchFamily="34" charset="0"/>
              </a:rPr>
              <a:t>The above two examples show a holistic approach to personal choice alcohol and drug recovery.</a:t>
            </a:r>
            <a:endParaRPr lang="en-GB" dirty="0">
              <a:latin typeface="Calibri" panose="020F0502020204030204" pitchFamily="34" charset="0"/>
              <a:cs typeface="Calibri" panose="020F0502020204030204" pitchFamily="34" charset="0"/>
            </a:endParaRPr>
          </a:p>
          <a:p>
            <a:pPr marL="0" indent="0">
              <a:buNone/>
            </a:pPr>
            <a:endParaRPr lang="en-GB" sz="2000" dirty="0">
              <a:solidFill>
                <a:schemeClr val="tx1"/>
              </a:solidFill>
            </a:endParaRPr>
          </a:p>
          <a:p>
            <a:pPr marL="0" indent="0">
              <a:buNone/>
            </a:pPr>
            <a:endParaRPr lang="en-GB" sz="2000" baseline="0" dirty="0">
              <a:solidFill>
                <a:schemeClr val="tx1"/>
              </a:solidFill>
            </a:endParaRPr>
          </a:p>
          <a:p>
            <a:pPr marL="0" indent="0">
              <a:buNone/>
            </a:pPr>
            <a:endParaRPr lang="en-GB" sz="2000" dirty="0">
              <a:solidFill>
                <a:schemeClr val="tx1"/>
              </a:solidFill>
            </a:endParaRPr>
          </a:p>
          <a:p>
            <a:pPr marL="0" indent="0">
              <a:buNone/>
            </a:pPr>
            <a:endParaRPr lang="en-GB" sz="2000" dirty="0">
              <a:solidFill>
                <a:schemeClr val="tx1"/>
              </a:solidFill>
            </a:endParaRPr>
          </a:p>
          <a:p>
            <a:pPr marL="0" indent="0">
              <a:buFont typeface="Arial" panose="020B0604020202020204" pitchFamily="34" charset="0"/>
              <a:buNone/>
            </a:pPr>
            <a:endParaRPr lang="en-GB" dirty="0">
              <a:latin typeface="Calibri" panose="020F0502020204030204" pitchFamily="34" charset="0"/>
              <a:cs typeface="Calibri" panose="020F0502020204030204" pitchFamily="34" charset="0"/>
            </a:endParaRPr>
          </a:p>
          <a:p>
            <a:endParaRPr lang="en-GB" dirty="0">
              <a:solidFill>
                <a:schemeClr val="tx1"/>
              </a:solidFill>
              <a:latin typeface="Calibri" panose="020F0502020204030204" pitchFamily="34" charset="0"/>
              <a:cs typeface="Calibri" panose="020F0502020204030204" pitchFamily="34" charset="0"/>
            </a:endParaRPr>
          </a:p>
          <a:p>
            <a:endParaRPr lang="en-GB" dirty="0"/>
          </a:p>
        </p:txBody>
      </p:sp>
      <p:sp>
        <p:nvSpPr>
          <p:cNvPr id="4" name="Slide Number Placeholder 3"/>
          <p:cNvSpPr>
            <a:spLocks noGrp="1"/>
          </p:cNvSpPr>
          <p:nvPr>
            <p:ph type="sldNum" sz="quarter" idx="10"/>
          </p:nvPr>
        </p:nvSpPr>
        <p:spPr/>
        <p:txBody>
          <a:bodyPr/>
          <a:lstStyle/>
          <a:p>
            <a:fld id="{E8F4E4ED-B999-4AEB-91EA-6F8D4A7DC5A0}" type="slidenum">
              <a:rPr lang="en-GB" smtClean="0"/>
              <a:pPr/>
              <a:t>5</a:t>
            </a:fld>
            <a:endParaRPr lang="en-GB"/>
          </a:p>
        </p:txBody>
      </p:sp>
    </p:spTree>
    <p:extLst>
      <p:ext uri="{BB962C8B-B14F-4D97-AF65-F5344CB8AC3E}">
        <p14:creationId xmlns:p14="http://schemas.microsoft.com/office/powerpoint/2010/main" val="33718563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Another example</a:t>
            </a:r>
            <a:r>
              <a:rPr lang="en-GB" baseline="0" dirty="0"/>
              <a:t> of good outcomes - </a:t>
            </a:r>
            <a:r>
              <a:rPr lang="en-GB" dirty="0"/>
              <a:t>EARN</a:t>
            </a:r>
            <a:r>
              <a:rPr lang="en-GB" baseline="0" dirty="0"/>
              <a:t> all sectors working together as equals to improve personal outcomes for people they also have their own website which is the go to for any one touched by alcohol and drug use wanting to know what support and different type of support is available to them. Be it listening to a EA Recovery Podcast, attending a daily support group, advice for family members or taking that leap to contact a service for the first time it can all be found on this site.</a:t>
            </a:r>
          </a:p>
          <a:p>
            <a:endParaRPr lang="en-GB" baseline="0" dirty="0"/>
          </a:p>
          <a:p>
            <a:r>
              <a:rPr lang="en-GB" baseline="0" dirty="0"/>
              <a:t>The EARN provides Choice Access Support and all members work together as a Recovery Orientated System of Care across housing, justice, health, alcohol and drug service providers, training providers, those with lived experience, lived experience employees, DWP and Police Scotland (not an exhaustible list) to share news, and connect on new and emerging streams of work whilst reducing the incidence of </a:t>
            </a:r>
            <a:r>
              <a:rPr lang="en-GB" baseline="0" dirty="0" err="1"/>
              <a:t>silo’d</a:t>
            </a:r>
            <a:r>
              <a:rPr lang="en-GB" baseline="0" dirty="0"/>
              <a:t> working.</a:t>
            </a:r>
            <a:endParaRPr lang="en-GB" dirty="0"/>
          </a:p>
        </p:txBody>
      </p:sp>
      <p:sp>
        <p:nvSpPr>
          <p:cNvPr id="4" name="Slide Number Placeholder 3"/>
          <p:cNvSpPr>
            <a:spLocks noGrp="1"/>
          </p:cNvSpPr>
          <p:nvPr>
            <p:ph type="sldNum" sz="quarter" idx="10"/>
          </p:nvPr>
        </p:nvSpPr>
        <p:spPr/>
        <p:txBody>
          <a:bodyPr/>
          <a:lstStyle/>
          <a:p>
            <a:fld id="{E8F4E4ED-B999-4AEB-91EA-6F8D4A7DC5A0}" type="slidenum">
              <a:rPr lang="en-GB" smtClean="0"/>
              <a:pPr/>
              <a:t>6</a:t>
            </a:fld>
            <a:endParaRPr lang="en-GB"/>
          </a:p>
        </p:txBody>
      </p:sp>
    </p:spTree>
    <p:extLst>
      <p:ext uri="{BB962C8B-B14F-4D97-AF65-F5344CB8AC3E}">
        <p14:creationId xmlns:p14="http://schemas.microsoft.com/office/powerpoint/2010/main" val="639139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Thinking</a:t>
            </a:r>
            <a:r>
              <a:rPr lang="en-GB" baseline="0" dirty="0"/>
              <a:t> Differently team within EA - our ADP has an aspiration to work with the team and further align their vision with ours due to the apparent parallels which I hope my presentation has shown.</a:t>
            </a:r>
          </a:p>
          <a:p>
            <a:endParaRPr lang="en-GB" baseline="0" dirty="0"/>
          </a:p>
        </p:txBody>
      </p:sp>
      <p:sp>
        <p:nvSpPr>
          <p:cNvPr id="4" name="Slide Number Placeholder 3"/>
          <p:cNvSpPr>
            <a:spLocks noGrp="1"/>
          </p:cNvSpPr>
          <p:nvPr>
            <p:ph type="sldNum" sz="quarter" idx="10"/>
          </p:nvPr>
        </p:nvSpPr>
        <p:spPr/>
        <p:txBody>
          <a:bodyPr/>
          <a:lstStyle/>
          <a:p>
            <a:fld id="{E8F4E4ED-B999-4AEB-91EA-6F8D4A7DC5A0}" type="slidenum">
              <a:rPr lang="en-GB" smtClean="0"/>
              <a:pPr/>
              <a:t>7</a:t>
            </a:fld>
            <a:endParaRPr lang="en-GB"/>
          </a:p>
        </p:txBody>
      </p:sp>
    </p:spTree>
    <p:extLst>
      <p:ext uri="{BB962C8B-B14F-4D97-AF65-F5344CB8AC3E}">
        <p14:creationId xmlns:p14="http://schemas.microsoft.com/office/powerpoint/2010/main" val="9090325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GB" dirty="0"/>
              <a:t>Next steps – </a:t>
            </a:r>
          </a:p>
          <a:p>
            <a:endParaRPr lang="en-GB" dirty="0"/>
          </a:p>
          <a:p>
            <a:r>
              <a:rPr lang="en-GB" dirty="0"/>
              <a:t>What are</a:t>
            </a:r>
            <a:r>
              <a:rPr lang="en-GB" baseline="0" dirty="0"/>
              <a:t> the priorities of the people who are being supported? Links to GIRFE !!</a:t>
            </a:r>
            <a:endParaRPr lang="en-GB" dirty="0"/>
          </a:p>
          <a:p>
            <a:endParaRPr lang="en-GB" dirty="0"/>
          </a:p>
          <a:p>
            <a:r>
              <a:rPr lang="en-GB" dirty="0"/>
              <a:t>More collaboration </a:t>
            </a:r>
          </a:p>
          <a:p>
            <a:endParaRPr lang="en-GB" dirty="0"/>
          </a:p>
          <a:p>
            <a:r>
              <a:rPr lang="en-GB" dirty="0"/>
              <a:t>Whole</a:t>
            </a:r>
            <a:r>
              <a:rPr lang="en-GB" baseline="0" dirty="0"/>
              <a:t> Family Approach that brings about System Change</a:t>
            </a:r>
          </a:p>
          <a:p>
            <a:endParaRPr lang="en-GB" baseline="0" dirty="0"/>
          </a:p>
          <a:p>
            <a:endParaRPr lang="en-GB" baseline="0" dirty="0"/>
          </a:p>
          <a:p>
            <a:r>
              <a:rPr lang="en-GB" sz="1200" dirty="0" err="1"/>
              <a:t>Whats</a:t>
            </a:r>
            <a:r>
              <a:rPr lang="en-GB" sz="1200" dirty="0"/>
              <a:t> working - </a:t>
            </a:r>
          </a:p>
          <a:p>
            <a:endParaRPr lang="en-GB" sz="1200" dirty="0"/>
          </a:p>
          <a:p>
            <a:r>
              <a:rPr lang="en-GB" sz="1200" dirty="0"/>
              <a:t>Trauma Advisory Board and Lead Officer supported by NHS Trauma Lead – training across Public and Third</a:t>
            </a:r>
            <a:r>
              <a:rPr lang="en-GB" sz="1200" baseline="0" dirty="0"/>
              <a:t> Sector to improve the service users experience of support from a more understanding and compassionate workforce </a:t>
            </a:r>
            <a:endParaRPr lang="en-GB" sz="1200" dirty="0"/>
          </a:p>
          <a:p>
            <a:r>
              <a:rPr lang="en-GB" sz="1200" dirty="0"/>
              <a:t>STIGMA post reducing</a:t>
            </a:r>
            <a:r>
              <a:rPr lang="en-GB" sz="1200" baseline="0" dirty="0"/>
              <a:t> barriers to accessing services encouraging community members to seek support in some cases people who have never accessed support before, Stigma Roadshows currently under way.</a:t>
            </a:r>
            <a:endParaRPr lang="en-GB" sz="1200" dirty="0"/>
          </a:p>
          <a:p>
            <a:r>
              <a:rPr lang="en-GB" sz="1200" dirty="0"/>
              <a:t>Public Awareness and compassion based events (IOAD Walk, Recovery Month, Recovery Walk, Women’s Recovery</a:t>
            </a:r>
            <a:r>
              <a:rPr lang="en-GB" sz="1200" baseline="0" dirty="0"/>
              <a:t> Month</a:t>
            </a:r>
            <a:r>
              <a:rPr lang="en-GB" sz="1200" dirty="0"/>
              <a:t>)</a:t>
            </a:r>
          </a:p>
          <a:p>
            <a:r>
              <a:rPr lang="en-GB" sz="1200" dirty="0"/>
              <a:t>Active Communications Campaign (STV, West FM, PODCASTS)</a:t>
            </a:r>
          </a:p>
          <a:p>
            <a:r>
              <a:rPr lang="en-GB" sz="1200" dirty="0"/>
              <a:t>Lived Experience</a:t>
            </a:r>
            <a:r>
              <a:rPr lang="en-GB" sz="1200" baseline="0" dirty="0"/>
              <a:t> Panel supporting, informing and challenging the work of ADP Partners</a:t>
            </a:r>
          </a:p>
          <a:p>
            <a:r>
              <a:rPr lang="en-GB" sz="1200" baseline="0" dirty="0"/>
              <a:t>Improved Partnership working between public and third sector realising each others strengths I.E. RADAR Rapid Access to Drug and Alcohol Recovery One Stop Shop and the Recovery Hub and RES a Recovery Service also based in the heart of East Ayrshire </a:t>
            </a:r>
          </a:p>
          <a:p>
            <a:r>
              <a:rPr lang="en-GB" sz="1200" baseline="0" dirty="0"/>
              <a:t>RADAR combines NHS Addictions, Advocacy Services, Ayrshire Council on Alcohol, We Are With You together in one place to roll out the MAT Standards –choice, access, support reducing multiple appointments and phone calls and ensuring before harm reduction, medical interventions, psychosocial interventions, advocacy support inclusive of ORT Choice, Housing Support and Benefit support is all available in the one office by a MDT working together to improve personal outcomes for the people and their families using the service.</a:t>
            </a:r>
            <a:endParaRPr lang="en-GB" sz="1200" dirty="0"/>
          </a:p>
          <a:p>
            <a:endParaRPr lang="en-GB" dirty="0"/>
          </a:p>
        </p:txBody>
      </p:sp>
      <p:sp>
        <p:nvSpPr>
          <p:cNvPr id="4" name="Slide Number Placeholder 3"/>
          <p:cNvSpPr>
            <a:spLocks noGrp="1"/>
          </p:cNvSpPr>
          <p:nvPr>
            <p:ph type="sldNum" sz="quarter" idx="10"/>
          </p:nvPr>
        </p:nvSpPr>
        <p:spPr/>
        <p:txBody>
          <a:bodyPr/>
          <a:lstStyle/>
          <a:p>
            <a:fld id="{E8F4E4ED-B999-4AEB-91EA-6F8D4A7DC5A0}" type="slidenum">
              <a:rPr lang="en-GB" smtClean="0"/>
              <a:pPr/>
              <a:t>8</a:t>
            </a:fld>
            <a:endParaRPr lang="en-GB"/>
          </a:p>
        </p:txBody>
      </p:sp>
    </p:spTree>
    <p:extLst>
      <p:ext uri="{BB962C8B-B14F-4D97-AF65-F5344CB8AC3E}">
        <p14:creationId xmlns:p14="http://schemas.microsoft.com/office/powerpoint/2010/main" val="12839897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t>
            </a:r>
          </a:p>
        </p:txBody>
      </p:sp>
      <p:sp>
        <p:nvSpPr>
          <p:cNvPr id="4" name="Slide Number Placeholder 3"/>
          <p:cNvSpPr>
            <a:spLocks noGrp="1"/>
          </p:cNvSpPr>
          <p:nvPr>
            <p:ph type="sldNum" sz="quarter" idx="10"/>
          </p:nvPr>
        </p:nvSpPr>
        <p:spPr/>
        <p:txBody>
          <a:bodyPr/>
          <a:lstStyle/>
          <a:p>
            <a:fld id="{E8F4E4ED-B999-4AEB-91EA-6F8D4A7DC5A0}" type="slidenum">
              <a:rPr lang="en-GB" smtClean="0"/>
              <a:pPr/>
              <a:t>9</a:t>
            </a:fld>
            <a:endParaRPr lang="en-GB"/>
          </a:p>
        </p:txBody>
      </p:sp>
    </p:spTree>
    <p:extLst>
      <p:ext uri="{BB962C8B-B14F-4D97-AF65-F5344CB8AC3E}">
        <p14:creationId xmlns:p14="http://schemas.microsoft.com/office/powerpoint/2010/main" val="32176145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1"/>
          <p:cNvSpPr>
            <a:spLocks noGrp="1"/>
          </p:cNvSpPr>
          <p:nvPr>
            <p:ph type="ctrTitle"/>
          </p:nvPr>
        </p:nvSpPr>
        <p:spPr>
          <a:xfrm>
            <a:off x="685800" y="1122363"/>
            <a:ext cx="7772400" cy="2387600"/>
          </a:xfrm>
          <a:prstGeom prst="rect">
            <a:avLst/>
          </a:prstGeom>
        </p:spPr>
        <p:txBody>
          <a:bodyPr anchor="b"/>
          <a:lstStyle>
            <a:lvl1pPr algn="ctr">
              <a:defRPr sz="6000"/>
            </a:lvl1pPr>
          </a:lstStyle>
          <a:p>
            <a:r>
              <a:rPr lang="en-US" dirty="0"/>
              <a:t>Click to edit Master title style</a:t>
            </a:r>
          </a:p>
        </p:txBody>
      </p:sp>
      <p:sp>
        <p:nvSpPr>
          <p:cNvPr id="5" name="Subtitle 2"/>
          <p:cNvSpPr>
            <a:spLocks noGrp="1"/>
          </p:cNvSpPr>
          <p:nvPr>
            <p:ph type="subTitle" idx="1" hasCustomPrompt="1"/>
          </p:nvPr>
        </p:nvSpPr>
        <p:spPr>
          <a:xfrm>
            <a:off x="1143000" y="3602038"/>
            <a:ext cx="6858000" cy="1655762"/>
          </a:xfrm>
          <a:prstGeom prst="rect">
            <a:avLst/>
          </a:prstGeom>
        </p:spPr>
        <p:txBody>
          <a:bodyPr/>
          <a:lstStyle>
            <a:lvl1pPr marL="0" indent="0" algn="ctr">
              <a:buNone/>
              <a:defRPr sz="24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5" name="Content Placeholder 2"/>
          <p:cNvSpPr>
            <a:spLocks noGrp="1"/>
          </p:cNvSpPr>
          <p:nvPr>
            <p:ph idx="1"/>
          </p:nvPr>
        </p:nvSpPr>
        <p:spPr>
          <a:xfrm>
            <a:off x="628650" y="1825625"/>
            <a:ext cx="78867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6348349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4"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3"/>
          <p:cNvSpPr>
            <a:spLocks noGrp="1"/>
          </p:cNvSpPr>
          <p:nvPr>
            <p:ph sz="half" idx="2"/>
          </p:nvPr>
        </p:nvSpPr>
        <p:spPr>
          <a:xfrm>
            <a:off x="4648200" y="1825625"/>
            <a:ext cx="386715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068425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330238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94A0F529-BBF6-4FF4-B825-7FCDD62D68F4}" type="datetimeFigureOut">
              <a:rPr lang="en-GB" smtClean="0"/>
              <a:t>13/03/2024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883B61F-0741-4150-9089-9C9B0ED386FF}" type="slidenum">
              <a:rPr lang="en-GB" smtClean="0"/>
              <a:t>‹#›</a:t>
            </a:fld>
            <a:endParaRPr lang="en-GB"/>
          </a:p>
        </p:txBody>
      </p:sp>
    </p:spTree>
    <p:extLst>
      <p:ext uri="{BB962C8B-B14F-4D97-AF65-F5344CB8AC3E}">
        <p14:creationId xmlns:p14="http://schemas.microsoft.com/office/powerpoint/2010/main" val="19302368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4A0F529-BBF6-4FF4-B825-7FCDD62D68F4}" type="datetimeFigureOut">
              <a:rPr lang="en-GB" smtClean="0"/>
              <a:t>13/03/2024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883B61F-0741-4150-9089-9C9B0ED386FF}" type="slidenum">
              <a:rPr lang="en-GB" smtClean="0"/>
              <a:t>‹#›</a:t>
            </a:fld>
            <a:endParaRPr lang="en-GB"/>
          </a:p>
        </p:txBody>
      </p:sp>
    </p:spTree>
    <p:extLst>
      <p:ext uri="{BB962C8B-B14F-4D97-AF65-F5344CB8AC3E}">
        <p14:creationId xmlns:p14="http://schemas.microsoft.com/office/powerpoint/2010/main" val="27273879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4A0F529-BBF6-4FF4-B825-7FCDD62D68F4}" type="datetimeFigureOut">
              <a:rPr lang="en-GB" smtClean="0"/>
              <a:t>13/03/2024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883B61F-0741-4150-9089-9C9B0ED386FF}" type="slidenum">
              <a:rPr lang="en-GB" smtClean="0"/>
              <a:t>‹#›</a:t>
            </a:fld>
            <a:endParaRPr lang="en-GB"/>
          </a:p>
        </p:txBody>
      </p:sp>
    </p:spTree>
    <p:extLst>
      <p:ext uri="{BB962C8B-B14F-4D97-AF65-F5344CB8AC3E}">
        <p14:creationId xmlns:p14="http://schemas.microsoft.com/office/powerpoint/2010/main" val="613474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825625"/>
            <a:ext cx="386715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fld id="{94A0F529-BBF6-4FF4-B825-7FCDD62D68F4}" type="datetimeFigureOut">
              <a:rPr lang="en-GB" smtClean="0"/>
              <a:t>13/03/2024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883B61F-0741-4150-9089-9C9B0ED386FF}" type="slidenum">
              <a:rPr lang="en-GB" smtClean="0"/>
              <a:t>‹#›</a:t>
            </a:fld>
            <a:endParaRPr lang="en-GB"/>
          </a:p>
        </p:txBody>
      </p:sp>
    </p:spTree>
    <p:extLst>
      <p:ext uri="{BB962C8B-B14F-4D97-AF65-F5344CB8AC3E}">
        <p14:creationId xmlns:p14="http://schemas.microsoft.com/office/powerpoint/2010/main" val="5551497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94A0F529-BBF6-4FF4-B825-7FCDD62D68F4}" type="datetimeFigureOut">
              <a:rPr lang="en-GB" smtClean="0"/>
              <a:t>13/03/2024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883B61F-0741-4150-9089-9C9B0ED386FF}" type="slidenum">
              <a:rPr lang="en-GB" smtClean="0"/>
              <a:t>‹#›</a:t>
            </a:fld>
            <a:endParaRPr lang="en-GB"/>
          </a:p>
        </p:txBody>
      </p:sp>
    </p:spTree>
    <p:extLst>
      <p:ext uri="{BB962C8B-B14F-4D97-AF65-F5344CB8AC3E}">
        <p14:creationId xmlns:p14="http://schemas.microsoft.com/office/powerpoint/2010/main" val="3806179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94A0F529-BBF6-4FF4-B825-7FCDD62D68F4}" type="datetimeFigureOut">
              <a:rPr lang="en-GB" smtClean="0"/>
              <a:t>13/03/2024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883B61F-0741-4150-9089-9C9B0ED386FF}" type="slidenum">
              <a:rPr lang="en-GB" smtClean="0"/>
              <a:t>‹#›</a:t>
            </a:fld>
            <a:endParaRPr lang="en-GB"/>
          </a:p>
        </p:txBody>
      </p:sp>
    </p:spTree>
    <p:extLst>
      <p:ext uri="{BB962C8B-B14F-4D97-AF65-F5344CB8AC3E}">
        <p14:creationId xmlns:p14="http://schemas.microsoft.com/office/powerpoint/2010/main" val="14385679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A0F529-BBF6-4FF4-B825-7FCDD62D68F4}" type="datetimeFigureOut">
              <a:rPr lang="en-GB" smtClean="0"/>
              <a:t>13/03/2024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883B61F-0741-4150-9089-9C9B0ED386FF}" type="slidenum">
              <a:rPr lang="en-GB" smtClean="0"/>
              <a:t>‹#›</a:t>
            </a:fld>
            <a:endParaRPr lang="en-GB"/>
          </a:p>
        </p:txBody>
      </p:sp>
    </p:spTree>
    <p:extLst>
      <p:ext uri="{BB962C8B-B14F-4D97-AF65-F5344CB8AC3E}">
        <p14:creationId xmlns:p14="http://schemas.microsoft.com/office/powerpoint/2010/main" val="30511155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4A0F529-BBF6-4FF4-B825-7FCDD62D68F4}" type="datetimeFigureOut">
              <a:rPr lang="en-GB" smtClean="0"/>
              <a:t>13/03/2024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883B61F-0741-4150-9089-9C9B0ED386FF}" type="slidenum">
              <a:rPr lang="en-GB" smtClean="0"/>
              <a:t>‹#›</a:t>
            </a:fld>
            <a:endParaRPr lang="en-GB"/>
          </a:p>
        </p:txBody>
      </p:sp>
    </p:spTree>
    <p:extLst>
      <p:ext uri="{BB962C8B-B14F-4D97-AF65-F5344CB8AC3E}">
        <p14:creationId xmlns:p14="http://schemas.microsoft.com/office/powerpoint/2010/main" val="41440948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4A0F529-BBF6-4FF4-B825-7FCDD62D68F4}" type="datetimeFigureOut">
              <a:rPr lang="en-GB" smtClean="0"/>
              <a:t>13/03/2024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883B61F-0741-4150-9089-9C9B0ED386FF}" type="slidenum">
              <a:rPr lang="en-GB" smtClean="0"/>
              <a:t>‹#›</a:t>
            </a:fld>
            <a:endParaRPr lang="en-GB"/>
          </a:p>
        </p:txBody>
      </p:sp>
    </p:spTree>
    <p:extLst>
      <p:ext uri="{BB962C8B-B14F-4D97-AF65-F5344CB8AC3E}">
        <p14:creationId xmlns:p14="http://schemas.microsoft.com/office/powerpoint/2010/main" val="6088216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4A0F529-BBF6-4FF4-B825-7FCDD62D68F4}" type="datetimeFigureOut">
              <a:rPr lang="en-GB" smtClean="0"/>
              <a:t>13/03/2024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883B61F-0741-4150-9089-9C9B0ED386FF}" type="slidenum">
              <a:rPr lang="en-GB" smtClean="0"/>
              <a:t>‹#›</a:t>
            </a:fld>
            <a:endParaRPr lang="en-GB"/>
          </a:p>
        </p:txBody>
      </p:sp>
    </p:spTree>
    <p:extLst>
      <p:ext uri="{BB962C8B-B14F-4D97-AF65-F5344CB8AC3E}">
        <p14:creationId xmlns:p14="http://schemas.microsoft.com/office/powerpoint/2010/main" val="8238698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4A0F529-BBF6-4FF4-B825-7FCDD62D68F4}" type="datetimeFigureOut">
              <a:rPr lang="en-GB" smtClean="0"/>
              <a:t>13/03/2024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883B61F-0741-4150-9089-9C9B0ED386FF}" type="slidenum">
              <a:rPr lang="en-GB" smtClean="0"/>
              <a:t>‹#›</a:t>
            </a:fld>
            <a:endParaRPr lang="en-GB"/>
          </a:p>
        </p:txBody>
      </p:sp>
    </p:spTree>
    <p:extLst>
      <p:ext uri="{BB962C8B-B14F-4D97-AF65-F5344CB8AC3E}">
        <p14:creationId xmlns:p14="http://schemas.microsoft.com/office/powerpoint/2010/main" val="4790191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image" Target="../media/image4.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 descr="Corp Slide 2013.jpg"/>
          <p:cNvPicPr>
            <a:picLocks noChangeAspect="1"/>
          </p:cNvPicPr>
          <p:nvPr userDrawn="1"/>
        </p:nvPicPr>
        <p:blipFill>
          <a:blip r:embed="rId6"/>
          <a:srcRect/>
          <a:stretch>
            <a:fillRect/>
          </a:stretch>
        </p:blipFill>
        <p:spPr bwMode="auto">
          <a:xfrm>
            <a:off x="0" y="-4763"/>
            <a:ext cx="9144000" cy="6862763"/>
          </a:xfrm>
          <a:prstGeom prst="rect">
            <a:avLst/>
          </a:prstGeom>
          <a:noFill/>
          <a:ln w="9525">
            <a:noFill/>
            <a:miter lim="800000"/>
            <a:headEnd/>
            <a:tailEnd/>
          </a:ln>
        </p:spPr>
      </p:pic>
      <p:pic>
        <p:nvPicPr>
          <p:cNvPr id="5" name="Picture 2"/>
          <p:cNvPicPr>
            <a:picLocks noChangeAspect="1" noChangeArrowheads="1"/>
          </p:cNvPicPr>
          <p:nvPr userDrawn="1"/>
        </p:nvPicPr>
        <p:blipFill>
          <a:blip r:embed="rId7"/>
          <a:srcRect/>
          <a:stretch>
            <a:fillRect/>
          </a:stretch>
        </p:blipFill>
        <p:spPr bwMode="auto">
          <a:xfrm>
            <a:off x="1" y="0"/>
            <a:ext cx="2570321" cy="1013460"/>
          </a:xfrm>
          <a:prstGeom prst="rect">
            <a:avLst/>
          </a:prstGeom>
          <a:noFill/>
          <a:ln w="9525">
            <a:noFill/>
            <a:miter lim="800000"/>
            <a:headEnd/>
            <a:tailEnd/>
          </a:ln>
        </p:spPr>
      </p:pic>
      <p:pic>
        <p:nvPicPr>
          <p:cNvPr id="6" name="Picture 5" descr="Picture1.png"/>
          <p:cNvPicPr>
            <a:picLocks noChangeAspect="1"/>
          </p:cNvPicPr>
          <p:nvPr userDrawn="1"/>
        </p:nvPicPr>
        <p:blipFill>
          <a:blip r:embed="rId8"/>
          <a:stretch>
            <a:fillRect/>
          </a:stretch>
        </p:blipFill>
        <p:spPr>
          <a:xfrm>
            <a:off x="7286644" y="285728"/>
            <a:ext cx="761937" cy="737555"/>
          </a:xfrm>
          <a:prstGeom prst="rect">
            <a:avLst/>
          </a:prstGeom>
        </p:spPr>
      </p:pic>
      <p:sp>
        <p:nvSpPr>
          <p:cNvPr id="7" name="TextBox 6"/>
          <p:cNvSpPr txBox="1"/>
          <p:nvPr userDrawn="1"/>
        </p:nvSpPr>
        <p:spPr>
          <a:xfrm>
            <a:off x="467545" y="6278667"/>
            <a:ext cx="8208910" cy="408623"/>
          </a:xfrm>
          <a:prstGeom prst="roundRect">
            <a:avLst/>
          </a:prstGeom>
          <a:solidFill>
            <a:srgbClr val="5B9BD5">
              <a:lumMod val="20000"/>
              <a:lumOff val="80000"/>
            </a:srgb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a:ln>
                  <a:solidFill>
                    <a:srgbClr val="5B9BD5">
                      <a:lumMod val="75000"/>
                    </a:srgbClr>
                  </a:solidFill>
                </a:ln>
                <a:solidFill>
                  <a:prstClr val="black"/>
                </a:solidFill>
                <a:effectLst/>
                <a:uLnTx/>
                <a:uFillTx/>
                <a:latin typeface="Calibri" panose="020F0502020204030204"/>
                <a:ea typeface="+mn-ea"/>
              </a:rPr>
              <a:t>Empowering    Supportive    Seamless    Inclusive </a:t>
            </a:r>
          </a:p>
        </p:txBody>
      </p:sp>
      <p:pic>
        <p:nvPicPr>
          <p:cNvPr id="8" name="Picture 2"/>
          <p:cNvPicPr>
            <a:picLocks noChangeAspect="1" noChangeArrowheads="1"/>
          </p:cNvPicPr>
          <p:nvPr userDrawn="1"/>
        </p:nvPicPr>
        <p:blipFill>
          <a:blip r:embed="rId9"/>
          <a:srcRect/>
          <a:stretch>
            <a:fillRect/>
          </a:stretch>
        </p:blipFill>
        <p:spPr bwMode="auto">
          <a:xfrm rot="5400000">
            <a:off x="7309618" y="5011862"/>
            <a:ext cx="3086100" cy="352425"/>
          </a:xfrm>
          <a:prstGeom prst="rect">
            <a:avLst/>
          </a:prstGeom>
          <a:noFill/>
          <a:ln w="9525">
            <a:noFill/>
            <a:miter lim="800000"/>
            <a:headEnd/>
            <a:tailEnd/>
          </a:ln>
        </p:spPr>
      </p:pic>
      <p:sp>
        <p:nvSpPr>
          <p:cNvPr id="9" name="Title Placeholder 1"/>
          <p:cNvSpPr>
            <a:spLocks noGrp="1"/>
          </p:cNvSpPr>
          <p:nvPr>
            <p:ph type="title"/>
          </p:nvPr>
        </p:nvSpPr>
        <p:spPr>
          <a:xfrm>
            <a:off x="2696235" y="38927"/>
            <a:ext cx="4464496" cy="1008112"/>
          </a:xfrm>
          <a:prstGeom prst="rect">
            <a:avLst/>
          </a:prstGeom>
        </p:spPr>
        <p:txBody>
          <a:bodyPr vert="horz" lIns="91440" tIns="45720" rIns="91440" bIns="45720" rtlCol="0" anchor="ctr">
            <a:noAutofit/>
          </a:bodyPr>
          <a:lstStyle/>
          <a:p>
            <a:r>
              <a:rPr lang="en-US" dirty="0"/>
              <a:t>Click to edit Master title style</a:t>
            </a:r>
            <a:endParaRPr lang="en-GB" dirty="0"/>
          </a:p>
        </p:txBody>
      </p:sp>
      <p:sp>
        <p:nvSpPr>
          <p:cNvPr id="10" name="Text Placeholder 2"/>
          <p:cNvSpPr>
            <a:spLocks noGrp="1"/>
          </p:cNvSpPr>
          <p:nvPr>
            <p:ph type="body" idx="1"/>
          </p:nvPr>
        </p:nvSpPr>
        <p:spPr>
          <a:xfrm>
            <a:off x="652401" y="1340556"/>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64" r:id="rId4"/>
  </p:sldLayoutIdLst>
  <p:hf sldNum="0" hdr="0" dt="0"/>
  <p:txStyles>
    <p:titleStyle>
      <a:lvl1pPr algn="ctr" rtl="0" eaLnBrk="0" fontAlgn="base" hangingPunct="0">
        <a:spcBef>
          <a:spcPct val="0"/>
        </a:spcBef>
        <a:spcAft>
          <a:spcPct val="0"/>
        </a:spcAft>
        <a:defRPr sz="2800">
          <a:solidFill>
            <a:srgbClr val="000090"/>
          </a:solidFill>
          <a:latin typeface="+mj-lt"/>
          <a:ea typeface="+mj-ea"/>
          <a:cs typeface="+mj-cs"/>
        </a:defRPr>
      </a:lvl1pPr>
      <a:lvl2pPr algn="l" rtl="0" eaLnBrk="0" fontAlgn="base" hangingPunct="0">
        <a:spcBef>
          <a:spcPct val="0"/>
        </a:spcBef>
        <a:spcAft>
          <a:spcPct val="0"/>
        </a:spcAft>
        <a:defRPr sz="3200">
          <a:solidFill>
            <a:srgbClr val="000090"/>
          </a:solidFill>
          <a:latin typeface="Arial" charset="0"/>
          <a:ea typeface="ＭＳ Ｐゴシック" charset="0"/>
          <a:cs typeface="ＭＳ Ｐゴシック" charset="0"/>
        </a:defRPr>
      </a:lvl2pPr>
      <a:lvl3pPr algn="l" rtl="0" eaLnBrk="0" fontAlgn="base" hangingPunct="0">
        <a:spcBef>
          <a:spcPct val="0"/>
        </a:spcBef>
        <a:spcAft>
          <a:spcPct val="0"/>
        </a:spcAft>
        <a:defRPr sz="3200">
          <a:solidFill>
            <a:srgbClr val="000090"/>
          </a:solidFill>
          <a:latin typeface="Arial" charset="0"/>
          <a:ea typeface="ＭＳ Ｐゴシック" charset="0"/>
          <a:cs typeface="ＭＳ Ｐゴシック" charset="0"/>
        </a:defRPr>
      </a:lvl3pPr>
      <a:lvl4pPr algn="l" rtl="0" eaLnBrk="0" fontAlgn="base" hangingPunct="0">
        <a:spcBef>
          <a:spcPct val="0"/>
        </a:spcBef>
        <a:spcAft>
          <a:spcPct val="0"/>
        </a:spcAft>
        <a:defRPr sz="3200">
          <a:solidFill>
            <a:srgbClr val="000090"/>
          </a:solidFill>
          <a:latin typeface="Arial" charset="0"/>
          <a:ea typeface="ＭＳ Ｐゴシック" charset="0"/>
          <a:cs typeface="ＭＳ Ｐゴシック" charset="0"/>
        </a:defRPr>
      </a:lvl4pPr>
      <a:lvl5pPr algn="l" rtl="0" eaLnBrk="0" fontAlgn="base" hangingPunct="0">
        <a:spcBef>
          <a:spcPct val="0"/>
        </a:spcBef>
        <a:spcAft>
          <a:spcPct val="0"/>
        </a:spcAft>
        <a:defRPr sz="3200">
          <a:solidFill>
            <a:srgbClr val="000090"/>
          </a:solidFill>
          <a:latin typeface="Arial" charset="0"/>
          <a:ea typeface="ＭＳ Ｐゴシック" charset="0"/>
          <a:cs typeface="ＭＳ Ｐゴシック" charset="0"/>
        </a:defRPr>
      </a:lvl5pPr>
      <a:lvl6pPr marL="457200" algn="l" rtl="0" fontAlgn="base">
        <a:spcBef>
          <a:spcPct val="0"/>
        </a:spcBef>
        <a:spcAft>
          <a:spcPct val="0"/>
        </a:spcAft>
        <a:defRPr sz="3200">
          <a:solidFill>
            <a:schemeClr val="bg1"/>
          </a:solidFill>
          <a:latin typeface="Arial" charset="0"/>
          <a:ea typeface="ＭＳ Ｐゴシック" charset="0"/>
          <a:cs typeface="ＭＳ Ｐゴシック" charset="0"/>
        </a:defRPr>
      </a:lvl6pPr>
      <a:lvl7pPr marL="914400" algn="l" rtl="0" fontAlgn="base">
        <a:spcBef>
          <a:spcPct val="0"/>
        </a:spcBef>
        <a:spcAft>
          <a:spcPct val="0"/>
        </a:spcAft>
        <a:defRPr sz="3200">
          <a:solidFill>
            <a:schemeClr val="bg1"/>
          </a:solidFill>
          <a:latin typeface="Arial" charset="0"/>
          <a:ea typeface="ＭＳ Ｐゴシック" charset="0"/>
          <a:cs typeface="ＭＳ Ｐゴシック" charset="0"/>
        </a:defRPr>
      </a:lvl7pPr>
      <a:lvl8pPr marL="1371600" algn="l" rtl="0" fontAlgn="base">
        <a:spcBef>
          <a:spcPct val="0"/>
        </a:spcBef>
        <a:spcAft>
          <a:spcPct val="0"/>
        </a:spcAft>
        <a:defRPr sz="3200">
          <a:solidFill>
            <a:schemeClr val="bg1"/>
          </a:solidFill>
          <a:latin typeface="Arial" charset="0"/>
          <a:ea typeface="ＭＳ Ｐゴシック" charset="0"/>
          <a:cs typeface="ＭＳ Ｐゴシック" charset="0"/>
        </a:defRPr>
      </a:lvl8pPr>
      <a:lvl9pPr marL="1828800" algn="l" rtl="0" fontAlgn="base">
        <a:spcBef>
          <a:spcPct val="0"/>
        </a:spcBef>
        <a:spcAft>
          <a:spcPct val="0"/>
        </a:spcAft>
        <a:defRPr sz="3200">
          <a:solidFill>
            <a:schemeClr val="bg1"/>
          </a:solidFill>
          <a:latin typeface="Arial" charset="0"/>
          <a:ea typeface="ＭＳ Ｐゴシック" charset="0"/>
          <a:cs typeface="ＭＳ Ｐゴシック" charset="0"/>
        </a:defRPr>
      </a:lvl9pPr>
    </p:titleStyle>
    <p:bodyStyle>
      <a:lvl1pPr marL="342900" indent="-342900" algn="l" rtl="0" eaLnBrk="0" fontAlgn="base" hangingPunct="0">
        <a:spcBef>
          <a:spcPct val="20000"/>
        </a:spcBef>
        <a:spcAft>
          <a:spcPct val="0"/>
        </a:spcAft>
        <a:buChar char="•"/>
        <a:defRPr sz="2800">
          <a:solidFill>
            <a:schemeClr val="accent2"/>
          </a:solidFill>
          <a:latin typeface="+mn-lt"/>
          <a:ea typeface="+mn-ea"/>
          <a:cs typeface="+mn-cs"/>
        </a:defRPr>
      </a:lvl1pPr>
      <a:lvl2pPr marL="742950" indent="-285750" algn="l" rtl="0" eaLnBrk="0" fontAlgn="base" hangingPunct="0">
        <a:spcBef>
          <a:spcPct val="20000"/>
        </a:spcBef>
        <a:spcAft>
          <a:spcPct val="0"/>
        </a:spcAft>
        <a:buChar char="–"/>
        <a:defRPr sz="2800">
          <a:solidFill>
            <a:schemeClr val="accent2"/>
          </a:solidFill>
          <a:latin typeface="+mn-lt"/>
          <a:ea typeface="+mn-ea"/>
        </a:defRPr>
      </a:lvl2pPr>
      <a:lvl3pPr marL="1143000" indent="-228600" algn="l" rtl="0" eaLnBrk="0" fontAlgn="base" hangingPunct="0">
        <a:spcBef>
          <a:spcPct val="20000"/>
        </a:spcBef>
        <a:spcAft>
          <a:spcPct val="0"/>
        </a:spcAft>
        <a:buChar char="•"/>
        <a:defRPr sz="2400">
          <a:solidFill>
            <a:schemeClr val="accent2"/>
          </a:solidFill>
          <a:latin typeface="+mn-lt"/>
          <a:ea typeface="+mn-ea"/>
        </a:defRPr>
      </a:lvl3pPr>
      <a:lvl4pPr marL="1600200" indent="-228600" algn="l" rtl="0" eaLnBrk="0" fontAlgn="base" hangingPunct="0">
        <a:spcBef>
          <a:spcPct val="20000"/>
        </a:spcBef>
        <a:spcAft>
          <a:spcPct val="0"/>
        </a:spcAft>
        <a:buChar char="–"/>
        <a:defRPr sz="2000">
          <a:solidFill>
            <a:schemeClr val="accent2"/>
          </a:solidFill>
          <a:latin typeface="+mn-lt"/>
          <a:ea typeface="+mn-ea"/>
        </a:defRPr>
      </a:lvl4pPr>
      <a:lvl5pPr marL="2057400" indent="-228600" algn="l" rtl="0" eaLnBrk="0" fontAlgn="base" hangingPunct="0">
        <a:spcBef>
          <a:spcPct val="20000"/>
        </a:spcBef>
        <a:spcAft>
          <a:spcPct val="0"/>
        </a:spcAft>
        <a:buChar char="»"/>
        <a:defRPr sz="2000">
          <a:solidFill>
            <a:schemeClr val="accent2"/>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A0F529-BBF6-4FF4-B825-7FCDD62D68F4}" type="datetimeFigureOut">
              <a:rPr lang="en-GB" smtClean="0"/>
              <a:t>13/03/2024</a:t>
            </a:fld>
            <a:endParaRPr lang="en-GB"/>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83B61F-0741-4150-9089-9C9B0ED386FF}" type="slidenum">
              <a:rPr lang="en-GB" smtClean="0"/>
              <a:t>‹#›</a:t>
            </a:fld>
            <a:endParaRPr lang="en-GB"/>
          </a:p>
        </p:txBody>
      </p:sp>
    </p:spTree>
    <p:extLst>
      <p:ext uri="{BB962C8B-B14F-4D97-AF65-F5344CB8AC3E}">
        <p14:creationId xmlns:p14="http://schemas.microsoft.com/office/powerpoint/2010/main" val="3914979207"/>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youtu.be/sBhFy2Z82kY"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hyperlink" Target="http://www.earecoverynetwork.co.uk/"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3" Type="http://schemas.openxmlformats.org/officeDocument/2006/relationships/hyperlink" Target="https://www.east-ayrshire.gov.uk/Resources/PDF/E/EAHSCP-Strategic-Plan-2018-21.pdf"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5576" y="2708920"/>
            <a:ext cx="7772400" cy="2387600"/>
          </a:xfrm>
        </p:spPr>
        <p:txBody>
          <a:bodyPr/>
          <a:lstStyle/>
          <a:p>
            <a:r>
              <a:rPr lang="en-GB" dirty="0"/>
              <a:t>East Ayrshire Alcohol and Drugs Partnership (ADP)</a:t>
            </a:r>
          </a:p>
        </p:txBody>
      </p:sp>
    </p:spTree>
    <p:extLst>
      <p:ext uri="{BB962C8B-B14F-4D97-AF65-F5344CB8AC3E}">
        <p14:creationId xmlns:p14="http://schemas.microsoft.com/office/powerpoint/2010/main" val="4163180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National Policy</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3429000"/>
            <a:ext cx="3692556" cy="229233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3284984"/>
            <a:ext cx="4188950" cy="223048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59632" y="1235710"/>
            <a:ext cx="4651549" cy="2004619"/>
          </a:xfrm>
          <a:prstGeom prst="rect">
            <a:avLst/>
          </a:prstGeom>
        </p:spPr>
      </p:pic>
      <p:sp>
        <p:nvSpPr>
          <p:cNvPr id="7" name="Oval 6"/>
          <p:cNvSpPr/>
          <p:nvPr/>
        </p:nvSpPr>
        <p:spPr bwMode="auto">
          <a:xfrm>
            <a:off x="4932040" y="1628800"/>
            <a:ext cx="1296144" cy="864096"/>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GB" sz="2400" b="0" i="0" u="none" strike="noStrike" cap="none" normalizeH="0" baseline="0" dirty="0">
                <a:ln>
                  <a:noFill/>
                </a:ln>
                <a:solidFill>
                  <a:srgbClr val="000000"/>
                </a:solidFill>
                <a:effectLst/>
                <a:latin typeface="Arial" charset="0"/>
                <a:ea typeface="ＭＳ Ｐゴシック" charset="0"/>
                <a:cs typeface="ＭＳ Ｐゴシック" charset="0"/>
              </a:rPr>
              <a:t>2018</a:t>
            </a:r>
          </a:p>
        </p:txBody>
      </p:sp>
      <p:sp>
        <p:nvSpPr>
          <p:cNvPr id="8" name="Oval 7"/>
          <p:cNvSpPr/>
          <p:nvPr/>
        </p:nvSpPr>
        <p:spPr bwMode="auto">
          <a:xfrm rot="10800000" flipV="1">
            <a:off x="755576" y="4437110"/>
            <a:ext cx="1224135" cy="818377"/>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GB" sz="2400" b="0" i="0" u="none" strike="noStrike" cap="none" normalizeH="0" baseline="0" dirty="0">
                <a:ln>
                  <a:noFill/>
                </a:ln>
                <a:solidFill>
                  <a:srgbClr val="000000"/>
                </a:solidFill>
                <a:effectLst/>
                <a:latin typeface="Arial" charset="0"/>
                <a:ea typeface="ＭＳ Ｐゴシック" charset="0"/>
                <a:cs typeface="ＭＳ Ｐゴシック" charset="0"/>
              </a:rPr>
              <a:t>2019</a:t>
            </a:r>
          </a:p>
        </p:txBody>
      </p:sp>
      <p:sp>
        <p:nvSpPr>
          <p:cNvPr id="9" name="Oval 8"/>
          <p:cNvSpPr/>
          <p:nvPr/>
        </p:nvSpPr>
        <p:spPr bwMode="auto">
          <a:xfrm>
            <a:off x="7308304" y="3429000"/>
            <a:ext cx="1224136" cy="864096"/>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GB" sz="2400" b="0" i="0" u="none" strike="noStrike" cap="none" normalizeH="0" baseline="0" dirty="0">
                <a:ln>
                  <a:noFill/>
                </a:ln>
                <a:solidFill>
                  <a:srgbClr val="000000"/>
                </a:solidFill>
                <a:effectLst/>
                <a:latin typeface="Arial" charset="0"/>
                <a:ea typeface="ＭＳ Ｐゴシック" charset="0"/>
                <a:cs typeface="ＭＳ Ｐゴシック" charset="0"/>
              </a:rPr>
              <a:t>2021</a:t>
            </a:r>
          </a:p>
        </p:txBody>
      </p:sp>
    </p:spTree>
    <p:extLst>
      <p:ext uri="{BB962C8B-B14F-4D97-AF65-F5344CB8AC3E}">
        <p14:creationId xmlns:p14="http://schemas.microsoft.com/office/powerpoint/2010/main" val="3950675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Local Policy</a:t>
            </a:r>
          </a:p>
        </p:txBody>
      </p:sp>
      <p:sp>
        <p:nvSpPr>
          <p:cNvPr id="3" name="Content Placeholder 2"/>
          <p:cNvSpPr>
            <a:spLocks noGrp="1"/>
          </p:cNvSpPr>
          <p:nvPr>
            <p:ph idx="1"/>
          </p:nvPr>
        </p:nvSpPr>
        <p:spPr/>
        <p:txBody>
          <a:bodyPr/>
          <a:lstStyle/>
          <a:p>
            <a:pPr marL="0" indent="0">
              <a:buNone/>
            </a:pPr>
            <a:r>
              <a:rPr lang="en-GB" dirty="0"/>
              <a:t>  </a:t>
            </a:r>
          </a:p>
        </p:txBody>
      </p:sp>
      <p:graphicFrame>
        <p:nvGraphicFramePr>
          <p:cNvPr id="4" name="Diagram 3"/>
          <p:cNvGraphicFramePr/>
          <p:nvPr>
            <p:extLst>
              <p:ext uri="{D42A27DB-BD31-4B8C-83A1-F6EECF244321}">
                <p14:modId xmlns:p14="http://schemas.microsoft.com/office/powerpoint/2010/main" val="4282926037"/>
              </p:ext>
            </p:extLst>
          </p:nvPr>
        </p:nvGraphicFramePr>
        <p:xfrm>
          <a:off x="1524000" y="3861048"/>
          <a:ext cx="6096000" cy="18722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p:cNvSpPr/>
          <p:nvPr/>
        </p:nvSpPr>
        <p:spPr>
          <a:xfrm>
            <a:off x="1187624" y="1412776"/>
            <a:ext cx="6696744" cy="2308324"/>
          </a:xfrm>
          <a:prstGeom prst="rect">
            <a:avLst/>
          </a:prstGeom>
        </p:spPr>
        <p:txBody>
          <a:bodyPr wrap="square">
            <a:spAutoFit/>
          </a:bodyPr>
          <a:lstStyle/>
          <a:p>
            <a:r>
              <a:rPr lang="en-GB" sz="2400" dirty="0"/>
              <a:t>“East Ayrshire is a place with strong, safe and vibrant communities where everyone has a good quality of life and access to opportunities, choices and high quality services which are sustainable, accessible and meet people’s needs.”</a:t>
            </a:r>
          </a:p>
        </p:txBody>
      </p:sp>
    </p:spTree>
    <p:extLst>
      <p:ext uri="{BB962C8B-B14F-4D97-AF65-F5344CB8AC3E}">
        <p14:creationId xmlns:p14="http://schemas.microsoft.com/office/powerpoint/2010/main" val="36431411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Stark Outcomes </a:t>
            </a:r>
          </a:p>
        </p:txBody>
      </p:sp>
      <p:sp>
        <p:nvSpPr>
          <p:cNvPr id="3" name="TextBox 2"/>
          <p:cNvSpPr txBox="1"/>
          <p:nvPr/>
        </p:nvSpPr>
        <p:spPr>
          <a:xfrm>
            <a:off x="1187624" y="1556792"/>
            <a:ext cx="6192688" cy="523220"/>
          </a:xfrm>
          <a:prstGeom prst="rect">
            <a:avLst/>
          </a:prstGeom>
          <a:noFill/>
        </p:spPr>
        <p:txBody>
          <a:bodyPr wrap="square" rtlCol="0">
            <a:spAutoFit/>
          </a:bodyPr>
          <a:lstStyle/>
          <a:p>
            <a:r>
              <a:rPr lang="en-GB" dirty="0">
                <a:solidFill>
                  <a:srgbClr val="FF0000"/>
                </a:solidFill>
              </a:rPr>
              <a:t>Drug related deaths</a:t>
            </a:r>
          </a:p>
        </p:txBody>
      </p:sp>
      <p:graphicFrame>
        <p:nvGraphicFramePr>
          <p:cNvPr id="7" name="Table 6"/>
          <p:cNvGraphicFramePr>
            <a:graphicFrameLocks noGrp="1"/>
          </p:cNvGraphicFramePr>
          <p:nvPr>
            <p:extLst>
              <p:ext uri="{D42A27DB-BD31-4B8C-83A1-F6EECF244321}">
                <p14:modId xmlns:p14="http://schemas.microsoft.com/office/powerpoint/2010/main" val="1629494165"/>
              </p:ext>
            </p:extLst>
          </p:nvPr>
        </p:nvGraphicFramePr>
        <p:xfrm>
          <a:off x="1043608" y="2206224"/>
          <a:ext cx="5184576" cy="1222775"/>
        </p:xfrm>
        <a:graphic>
          <a:graphicData uri="http://schemas.openxmlformats.org/drawingml/2006/table">
            <a:tbl>
              <a:tblPr firstRow="1" bandRow="1">
                <a:tableStyleId>{5C22544A-7EE6-4342-B048-85BDC9FD1C3A}</a:tableStyleId>
              </a:tblPr>
              <a:tblGrid>
                <a:gridCol w="1296144">
                  <a:extLst>
                    <a:ext uri="{9D8B030D-6E8A-4147-A177-3AD203B41FA5}">
                      <a16:colId xmlns:a16="http://schemas.microsoft.com/office/drawing/2014/main" val="429948242"/>
                    </a:ext>
                  </a:extLst>
                </a:gridCol>
                <a:gridCol w="1296144">
                  <a:extLst>
                    <a:ext uri="{9D8B030D-6E8A-4147-A177-3AD203B41FA5}">
                      <a16:colId xmlns:a16="http://schemas.microsoft.com/office/drawing/2014/main" val="3285915032"/>
                    </a:ext>
                  </a:extLst>
                </a:gridCol>
                <a:gridCol w="1296144">
                  <a:extLst>
                    <a:ext uri="{9D8B030D-6E8A-4147-A177-3AD203B41FA5}">
                      <a16:colId xmlns:a16="http://schemas.microsoft.com/office/drawing/2014/main" val="2959538539"/>
                    </a:ext>
                  </a:extLst>
                </a:gridCol>
                <a:gridCol w="1296144">
                  <a:extLst>
                    <a:ext uri="{9D8B030D-6E8A-4147-A177-3AD203B41FA5}">
                      <a16:colId xmlns:a16="http://schemas.microsoft.com/office/drawing/2014/main" val="1133487391"/>
                    </a:ext>
                  </a:extLst>
                </a:gridCol>
              </a:tblGrid>
              <a:tr h="631632">
                <a:tc>
                  <a:txBody>
                    <a:bodyPr/>
                    <a:lstStyle/>
                    <a:p>
                      <a:pPr algn="l"/>
                      <a:r>
                        <a:rPr lang="en-GB" sz="2400" dirty="0">
                          <a:solidFill>
                            <a:schemeClr val="tx1"/>
                          </a:solidFill>
                        </a:rPr>
                        <a:t>2019</a:t>
                      </a:r>
                    </a:p>
                  </a:txBody>
                  <a:tcPr>
                    <a:noFill/>
                  </a:tcPr>
                </a:tc>
                <a:tc>
                  <a:txBody>
                    <a:bodyPr/>
                    <a:lstStyle/>
                    <a:p>
                      <a:pPr algn="l"/>
                      <a:r>
                        <a:rPr lang="en-GB" sz="2400" dirty="0">
                          <a:solidFill>
                            <a:schemeClr val="tx1"/>
                          </a:solidFill>
                        </a:rPr>
                        <a:t>2020</a:t>
                      </a:r>
                    </a:p>
                  </a:txBody>
                  <a:tcPr>
                    <a:noFill/>
                  </a:tcPr>
                </a:tc>
                <a:tc>
                  <a:txBody>
                    <a:bodyPr/>
                    <a:lstStyle/>
                    <a:p>
                      <a:pPr algn="l"/>
                      <a:r>
                        <a:rPr lang="en-GB" sz="2400" dirty="0">
                          <a:solidFill>
                            <a:schemeClr val="tx1"/>
                          </a:solidFill>
                        </a:rPr>
                        <a:t>2021</a:t>
                      </a:r>
                    </a:p>
                  </a:txBody>
                  <a:tcPr>
                    <a:noFill/>
                  </a:tcPr>
                </a:tc>
                <a:tc>
                  <a:txBody>
                    <a:bodyPr/>
                    <a:lstStyle/>
                    <a:p>
                      <a:pPr algn="l"/>
                      <a:r>
                        <a:rPr lang="en-GB" sz="2400" dirty="0">
                          <a:solidFill>
                            <a:schemeClr val="tx1"/>
                          </a:solidFill>
                        </a:rPr>
                        <a:t>2022</a:t>
                      </a:r>
                    </a:p>
                  </a:txBody>
                  <a:tcPr>
                    <a:noFill/>
                  </a:tcPr>
                </a:tc>
                <a:extLst>
                  <a:ext uri="{0D108BD9-81ED-4DB2-BD59-A6C34878D82A}">
                    <a16:rowId xmlns:a16="http://schemas.microsoft.com/office/drawing/2014/main" val="1227390585"/>
                  </a:ext>
                </a:extLst>
              </a:tr>
              <a:tr h="591143">
                <a:tc>
                  <a:txBody>
                    <a:bodyPr/>
                    <a:lstStyle/>
                    <a:p>
                      <a:pPr algn="l"/>
                      <a:r>
                        <a:rPr lang="en-GB" sz="2400" dirty="0"/>
                        <a:t>41</a:t>
                      </a:r>
                    </a:p>
                  </a:txBody>
                  <a:tcPr>
                    <a:noFill/>
                  </a:tcPr>
                </a:tc>
                <a:tc>
                  <a:txBody>
                    <a:bodyPr/>
                    <a:lstStyle/>
                    <a:p>
                      <a:pPr algn="l"/>
                      <a:r>
                        <a:rPr lang="en-GB" sz="2400" dirty="0"/>
                        <a:t>36</a:t>
                      </a:r>
                    </a:p>
                  </a:txBody>
                  <a:tcPr>
                    <a:noFill/>
                  </a:tcPr>
                </a:tc>
                <a:tc>
                  <a:txBody>
                    <a:bodyPr/>
                    <a:lstStyle/>
                    <a:p>
                      <a:pPr algn="l"/>
                      <a:r>
                        <a:rPr lang="en-GB" sz="2400" dirty="0"/>
                        <a:t>38</a:t>
                      </a:r>
                    </a:p>
                  </a:txBody>
                  <a:tcPr>
                    <a:noFill/>
                  </a:tcPr>
                </a:tc>
                <a:tc>
                  <a:txBody>
                    <a:bodyPr/>
                    <a:lstStyle/>
                    <a:p>
                      <a:pPr algn="l"/>
                      <a:r>
                        <a:rPr lang="en-GB" sz="2400" dirty="0"/>
                        <a:t>30</a:t>
                      </a:r>
                    </a:p>
                  </a:txBody>
                  <a:tcPr>
                    <a:noFill/>
                  </a:tcPr>
                </a:tc>
                <a:extLst>
                  <a:ext uri="{0D108BD9-81ED-4DB2-BD59-A6C34878D82A}">
                    <a16:rowId xmlns:a16="http://schemas.microsoft.com/office/drawing/2014/main" val="3023880089"/>
                  </a:ext>
                </a:extLst>
              </a:tr>
            </a:tbl>
          </a:graphicData>
        </a:graphic>
      </p:graphicFrame>
      <p:sp>
        <p:nvSpPr>
          <p:cNvPr id="8" name="TextBox 7"/>
          <p:cNvSpPr txBox="1"/>
          <p:nvPr/>
        </p:nvSpPr>
        <p:spPr>
          <a:xfrm>
            <a:off x="1295636" y="3568283"/>
            <a:ext cx="3852428" cy="523220"/>
          </a:xfrm>
          <a:prstGeom prst="rect">
            <a:avLst/>
          </a:prstGeom>
          <a:noFill/>
        </p:spPr>
        <p:txBody>
          <a:bodyPr wrap="square" rtlCol="0">
            <a:spAutoFit/>
          </a:bodyPr>
          <a:lstStyle/>
          <a:p>
            <a:r>
              <a:rPr lang="en-GB" dirty="0">
                <a:solidFill>
                  <a:srgbClr val="FF0000"/>
                </a:solidFill>
              </a:rPr>
              <a:t>Alcohol related deaths</a:t>
            </a:r>
          </a:p>
        </p:txBody>
      </p:sp>
      <p:graphicFrame>
        <p:nvGraphicFramePr>
          <p:cNvPr id="9" name="Table 8"/>
          <p:cNvGraphicFramePr>
            <a:graphicFrameLocks noGrp="1"/>
          </p:cNvGraphicFramePr>
          <p:nvPr>
            <p:extLst>
              <p:ext uri="{D42A27DB-BD31-4B8C-83A1-F6EECF244321}">
                <p14:modId xmlns:p14="http://schemas.microsoft.com/office/powerpoint/2010/main" val="1744978065"/>
              </p:ext>
            </p:extLst>
          </p:nvPr>
        </p:nvGraphicFramePr>
        <p:xfrm>
          <a:off x="1619672" y="4460070"/>
          <a:ext cx="4824536" cy="914400"/>
        </p:xfrm>
        <a:graphic>
          <a:graphicData uri="http://schemas.openxmlformats.org/drawingml/2006/table">
            <a:tbl>
              <a:tblPr firstRow="1" bandRow="1">
                <a:tableStyleId>{5C22544A-7EE6-4342-B048-85BDC9FD1C3A}</a:tableStyleId>
              </a:tblPr>
              <a:tblGrid>
                <a:gridCol w="1206134">
                  <a:extLst>
                    <a:ext uri="{9D8B030D-6E8A-4147-A177-3AD203B41FA5}">
                      <a16:colId xmlns:a16="http://schemas.microsoft.com/office/drawing/2014/main" val="891731646"/>
                    </a:ext>
                  </a:extLst>
                </a:gridCol>
                <a:gridCol w="1206134">
                  <a:extLst>
                    <a:ext uri="{9D8B030D-6E8A-4147-A177-3AD203B41FA5}">
                      <a16:colId xmlns:a16="http://schemas.microsoft.com/office/drawing/2014/main" val="3089916829"/>
                    </a:ext>
                  </a:extLst>
                </a:gridCol>
                <a:gridCol w="1206134">
                  <a:extLst>
                    <a:ext uri="{9D8B030D-6E8A-4147-A177-3AD203B41FA5}">
                      <a16:colId xmlns:a16="http://schemas.microsoft.com/office/drawing/2014/main" val="2854314170"/>
                    </a:ext>
                  </a:extLst>
                </a:gridCol>
                <a:gridCol w="1206134">
                  <a:extLst>
                    <a:ext uri="{9D8B030D-6E8A-4147-A177-3AD203B41FA5}">
                      <a16:colId xmlns:a16="http://schemas.microsoft.com/office/drawing/2014/main" val="1945232162"/>
                    </a:ext>
                  </a:extLst>
                </a:gridCol>
              </a:tblGrid>
              <a:tr h="0">
                <a:tc>
                  <a:txBody>
                    <a:bodyPr/>
                    <a:lstStyle/>
                    <a:p>
                      <a:r>
                        <a:rPr lang="en-GB" sz="2400" dirty="0">
                          <a:solidFill>
                            <a:schemeClr val="tx1"/>
                          </a:solidFill>
                        </a:rPr>
                        <a:t>2019</a:t>
                      </a:r>
                    </a:p>
                  </a:txBody>
                  <a:tcPr>
                    <a:noFill/>
                  </a:tcPr>
                </a:tc>
                <a:tc>
                  <a:txBody>
                    <a:bodyPr/>
                    <a:lstStyle/>
                    <a:p>
                      <a:r>
                        <a:rPr lang="en-GB" sz="2400" dirty="0">
                          <a:solidFill>
                            <a:schemeClr val="tx1"/>
                          </a:solidFill>
                        </a:rPr>
                        <a:t>2020</a:t>
                      </a:r>
                    </a:p>
                  </a:txBody>
                  <a:tcPr>
                    <a:noFill/>
                  </a:tcPr>
                </a:tc>
                <a:tc>
                  <a:txBody>
                    <a:bodyPr/>
                    <a:lstStyle/>
                    <a:p>
                      <a:r>
                        <a:rPr lang="en-GB" sz="2400" dirty="0">
                          <a:solidFill>
                            <a:schemeClr val="tx1"/>
                          </a:solidFill>
                        </a:rPr>
                        <a:t>2021</a:t>
                      </a:r>
                    </a:p>
                  </a:txBody>
                  <a:tcPr>
                    <a:noFill/>
                  </a:tcPr>
                </a:tc>
                <a:tc>
                  <a:txBody>
                    <a:bodyPr/>
                    <a:lstStyle/>
                    <a:p>
                      <a:r>
                        <a:rPr lang="en-GB" sz="2400" dirty="0">
                          <a:solidFill>
                            <a:schemeClr val="tx1"/>
                          </a:solidFill>
                        </a:rPr>
                        <a:t>2022</a:t>
                      </a:r>
                    </a:p>
                  </a:txBody>
                  <a:tcPr>
                    <a:noFill/>
                  </a:tcPr>
                </a:tc>
                <a:extLst>
                  <a:ext uri="{0D108BD9-81ED-4DB2-BD59-A6C34878D82A}">
                    <a16:rowId xmlns:a16="http://schemas.microsoft.com/office/drawing/2014/main" val="3528284469"/>
                  </a:ext>
                </a:extLst>
              </a:tr>
              <a:tr h="370840">
                <a:tc>
                  <a:txBody>
                    <a:bodyPr/>
                    <a:lstStyle/>
                    <a:p>
                      <a:r>
                        <a:rPr lang="en-GB" sz="2400" dirty="0">
                          <a:solidFill>
                            <a:schemeClr val="tx1"/>
                          </a:solidFill>
                        </a:rPr>
                        <a:t>31</a:t>
                      </a:r>
                    </a:p>
                  </a:txBody>
                  <a:tcPr>
                    <a:noFill/>
                  </a:tcPr>
                </a:tc>
                <a:tc>
                  <a:txBody>
                    <a:bodyPr/>
                    <a:lstStyle/>
                    <a:p>
                      <a:r>
                        <a:rPr lang="en-GB" sz="2400" dirty="0">
                          <a:solidFill>
                            <a:schemeClr val="tx1"/>
                          </a:solidFill>
                        </a:rPr>
                        <a:t>23</a:t>
                      </a:r>
                    </a:p>
                  </a:txBody>
                  <a:tcPr>
                    <a:noFill/>
                  </a:tcPr>
                </a:tc>
                <a:tc>
                  <a:txBody>
                    <a:bodyPr/>
                    <a:lstStyle/>
                    <a:p>
                      <a:r>
                        <a:rPr lang="en-GB" sz="2400" dirty="0">
                          <a:solidFill>
                            <a:schemeClr val="tx1"/>
                          </a:solidFill>
                        </a:rPr>
                        <a:t>30</a:t>
                      </a:r>
                    </a:p>
                  </a:txBody>
                  <a:tcPr>
                    <a:noFill/>
                  </a:tcPr>
                </a:tc>
                <a:tc>
                  <a:txBody>
                    <a:bodyPr/>
                    <a:lstStyle/>
                    <a:p>
                      <a:r>
                        <a:rPr lang="en-GB" sz="2400" dirty="0">
                          <a:solidFill>
                            <a:schemeClr val="tx1"/>
                          </a:solidFill>
                        </a:rPr>
                        <a:t>28</a:t>
                      </a:r>
                    </a:p>
                  </a:txBody>
                  <a:tcPr>
                    <a:noFill/>
                  </a:tcPr>
                </a:tc>
                <a:extLst>
                  <a:ext uri="{0D108BD9-81ED-4DB2-BD59-A6C34878D82A}">
                    <a16:rowId xmlns:a16="http://schemas.microsoft.com/office/drawing/2014/main" val="2157601343"/>
                  </a:ext>
                </a:extLst>
              </a:tr>
            </a:tbl>
          </a:graphicData>
        </a:graphic>
      </p:graphicFrame>
      <p:sp>
        <p:nvSpPr>
          <p:cNvPr id="4" name="Oval 3"/>
          <p:cNvSpPr/>
          <p:nvPr/>
        </p:nvSpPr>
        <p:spPr bwMode="auto">
          <a:xfrm rot="10800000" flipH="1" flipV="1">
            <a:off x="6588225" y="1268760"/>
            <a:ext cx="2016224" cy="4464496"/>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r>
              <a:rPr lang="en-GB" sz="1200" dirty="0"/>
              <a:t>‘The extent to which individuals within and across families are affected by another family member’s substance use – with survey respondents reporting on average 11 other people being affected by an individual’s substance use,’ Ask The Family - 2022</a:t>
            </a:r>
            <a:endParaRPr kumimoji="0" lang="en-GB" sz="1200" b="0" i="0" u="none" strike="noStrike" cap="none" normalizeH="0" baseline="0" dirty="0">
              <a:ln>
                <a:noFill/>
              </a:ln>
              <a:solidFill>
                <a:srgbClr val="000000"/>
              </a:solidFill>
              <a:effectLst/>
              <a:ea typeface="ＭＳ Ｐゴシック" charset="0"/>
              <a:cs typeface="ＭＳ Ｐゴシック" charset="0"/>
            </a:endParaRPr>
          </a:p>
        </p:txBody>
      </p:sp>
    </p:spTree>
    <p:extLst>
      <p:ext uri="{BB962C8B-B14F-4D97-AF65-F5344CB8AC3E}">
        <p14:creationId xmlns:p14="http://schemas.microsoft.com/office/powerpoint/2010/main" val="30014169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Services and Supports</a:t>
            </a:r>
          </a:p>
        </p:txBody>
      </p:sp>
      <p:pic>
        <p:nvPicPr>
          <p:cNvPr id="4" name="Picture 3">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3608" y="1700808"/>
            <a:ext cx="6507178" cy="4032448"/>
          </a:xfrm>
          <a:prstGeom prst="rect">
            <a:avLst/>
          </a:prstGeom>
        </p:spPr>
      </p:pic>
    </p:spTree>
    <p:extLst>
      <p:ext uri="{BB962C8B-B14F-4D97-AF65-F5344CB8AC3E}">
        <p14:creationId xmlns:p14="http://schemas.microsoft.com/office/powerpoint/2010/main" val="388453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East Ayrshire Recovery Network (EARN)</a:t>
            </a:r>
          </a:p>
        </p:txBody>
      </p:sp>
      <p:pic>
        <p:nvPicPr>
          <p:cNvPr id="3" name="Picture 2">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9592" y="1556792"/>
            <a:ext cx="7065193" cy="4608511"/>
          </a:xfrm>
          <a:prstGeom prst="rect">
            <a:avLst/>
          </a:prstGeom>
        </p:spPr>
      </p:pic>
    </p:spTree>
    <p:extLst>
      <p:ext uri="{BB962C8B-B14F-4D97-AF65-F5344CB8AC3E}">
        <p14:creationId xmlns:p14="http://schemas.microsoft.com/office/powerpoint/2010/main" val="34699616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Thinking Differently Team </a:t>
            </a:r>
          </a:p>
        </p:txBody>
      </p:sp>
      <p:sp>
        <p:nvSpPr>
          <p:cNvPr id="3" name="Content Placeholder 2"/>
          <p:cNvSpPr>
            <a:spLocks noGrp="1"/>
          </p:cNvSpPr>
          <p:nvPr>
            <p:ph idx="1"/>
          </p:nvPr>
        </p:nvSpPr>
        <p:spPr/>
        <p:txBody>
          <a:bodyPr>
            <a:normAutofit/>
          </a:bodyPr>
          <a:lstStyle/>
          <a:p>
            <a:r>
              <a:rPr lang="en-GB" i="1" dirty="0"/>
              <a:t>East Ayrshire Health and Social Care Partnership’s </a:t>
            </a:r>
            <a:r>
              <a:rPr lang="en-GB" i="1" dirty="0">
                <a:hlinkClick r:id="rId3"/>
              </a:rPr>
              <a:t>Strategic Plan</a:t>
            </a:r>
            <a:r>
              <a:rPr lang="en-GB" i="1" dirty="0"/>
              <a:t> and Vision sets out a model of engagement and participation with people who use our services that recognise human rights approach of choice, self-determination and partnership. This is a culture and approach that requires consistent practice across the Partnership.</a:t>
            </a:r>
            <a:endParaRPr lang="en-GB" dirty="0"/>
          </a:p>
          <a:p>
            <a:pPr marL="0" indent="0">
              <a:buNone/>
            </a:pPr>
            <a:endParaRPr lang="en-GB" dirty="0"/>
          </a:p>
        </p:txBody>
      </p:sp>
    </p:spTree>
    <p:extLst>
      <p:ext uri="{BB962C8B-B14F-4D97-AF65-F5344CB8AC3E}">
        <p14:creationId xmlns:p14="http://schemas.microsoft.com/office/powerpoint/2010/main" val="42093971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Matters to You</a:t>
            </a:r>
          </a:p>
        </p:txBody>
      </p:sp>
      <p:sp>
        <p:nvSpPr>
          <p:cNvPr id="3" name="Content Placeholder 2"/>
          <p:cNvSpPr>
            <a:spLocks noGrp="1"/>
          </p:cNvSpPr>
          <p:nvPr>
            <p:ph idx="1"/>
          </p:nvPr>
        </p:nvSpPr>
        <p:spPr>
          <a:xfrm>
            <a:off x="6427532" y="8184123"/>
            <a:ext cx="11693907" cy="7456349"/>
          </a:xfrm>
        </p:spPr>
        <p:txBody>
          <a:bodyPr/>
          <a:lstStyle/>
          <a:p>
            <a:r>
              <a:rPr lang="en-GB" dirty="0"/>
              <a:t>WHAT MATTERS TO YOU</a:t>
            </a:r>
          </a:p>
          <a:p>
            <a:endParaRPr lang="en-GB" dirty="0"/>
          </a:p>
          <a:p>
            <a:endParaRPr lang="en-GB" dirty="0"/>
          </a:p>
        </p:txBody>
      </p:sp>
      <p:pic>
        <p:nvPicPr>
          <p:cNvPr id="1028" name="Picture 4" descr="Developing critical thinking in children can develop their intellectual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7744" y="1916832"/>
            <a:ext cx="4320480" cy="3672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45364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AE075-AD4A-893F-4BC5-743529D1F19E}"/>
              </a:ext>
            </a:extLst>
          </p:cNvPr>
          <p:cNvSpPr>
            <a:spLocks noGrp="1"/>
          </p:cNvSpPr>
          <p:nvPr>
            <p:ph type="title"/>
          </p:nvPr>
        </p:nvSpPr>
        <p:spPr/>
        <p:txBody>
          <a:bodyPr/>
          <a:lstStyle/>
          <a:p>
            <a:r>
              <a:rPr lang="en-US" dirty="0"/>
              <a:t>Personal Outcomes Improve</a:t>
            </a:r>
          </a:p>
        </p:txBody>
      </p:sp>
      <p:sp>
        <p:nvSpPr>
          <p:cNvPr id="3" name="Content Placeholder 2">
            <a:extLst>
              <a:ext uri="{FF2B5EF4-FFF2-40B4-BE49-F238E27FC236}">
                <a16:creationId xmlns:a16="http://schemas.microsoft.com/office/drawing/2014/main" id="{077468B7-12A2-0E3D-7C1D-F0F9A77DF32C}"/>
              </a:ext>
            </a:extLst>
          </p:cNvPr>
          <p:cNvSpPr>
            <a:spLocks noGrp="1"/>
          </p:cNvSpPr>
          <p:nvPr>
            <p:ph idx="1"/>
          </p:nvPr>
        </p:nvSpPr>
        <p:spPr/>
        <p:txBody>
          <a:bodyPr vert="horz" lIns="91440" tIns="45720" rIns="91440" bIns="45720" rtlCol="0" anchor="t">
            <a:normAutofit/>
          </a:bodyPr>
          <a:lstStyle/>
          <a:p>
            <a:pPr marL="0" indent="0">
              <a:buNone/>
            </a:pPr>
            <a:r>
              <a:rPr lang="en-US" dirty="0"/>
              <a:t>A joined up journey</a:t>
            </a:r>
          </a:p>
          <a:p>
            <a:pPr marL="0" indent="0">
              <a:buNone/>
            </a:pPr>
            <a:endParaRPr lang="en-US" dirty="0"/>
          </a:p>
        </p:txBody>
      </p:sp>
      <p:graphicFrame>
        <p:nvGraphicFramePr>
          <p:cNvPr id="4" name="Diagram 4">
            <a:extLst>
              <a:ext uri="{FF2B5EF4-FFF2-40B4-BE49-F238E27FC236}">
                <a16:creationId xmlns:a16="http://schemas.microsoft.com/office/drawing/2014/main" id="{26661E82-4E62-B8F2-EBE2-9A1CE278576C}"/>
              </a:ext>
            </a:extLst>
          </p:cNvPr>
          <p:cNvGraphicFramePr/>
          <p:nvPr>
            <p:extLst>
              <p:ext uri="{D42A27DB-BD31-4B8C-83A1-F6EECF244321}">
                <p14:modId xmlns:p14="http://schemas.microsoft.com/office/powerpoint/2010/main" val="3613415818"/>
              </p:ext>
            </p:extLst>
          </p:nvPr>
        </p:nvGraphicFramePr>
        <p:xfrm>
          <a:off x="1148220" y="1600200"/>
          <a:ext cx="6826684" cy="43465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93" name="Diagram 593">
            <a:extLst>
              <a:ext uri="{FF2B5EF4-FFF2-40B4-BE49-F238E27FC236}">
                <a16:creationId xmlns:a16="http://schemas.microsoft.com/office/drawing/2014/main" id="{2D8E5296-8D87-0504-3B5C-94152274126C}"/>
              </a:ext>
            </a:extLst>
          </p:cNvPr>
          <p:cNvGraphicFramePr/>
          <p:nvPr>
            <p:extLst>
              <p:ext uri="{D42A27DB-BD31-4B8C-83A1-F6EECF244321}">
                <p14:modId xmlns:p14="http://schemas.microsoft.com/office/powerpoint/2010/main" val="492268279"/>
              </p:ext>
            </p:extLst>
          </p:nvPr>
        </p:nvGraphicFramePr>
        <p:xfrm>
          <a:off x="2286000" y="4533378"/>
          <a:ext cx="4572000" cy="94362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194206874"/>
      </p:ext>
    </p:extLst>
  </p:cSld>
  <p:clrMapOvr>
    <a:masterClrMapping/>
  </p:clrMapOvr>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2845</TotalTime>
  <Words>1816</Words>
  <Application>Microsoft Macintosh PowerPoint</Application>
  <PresentationFormat>On-screen Show (4:3)</PresentationFormat>
  <Paragraphs>113</Paragraphs>
  <Slides>9</Slides>
  <Notes>9</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9</vt:i4>
      </vt:variant>
    </vt:vector>
  </HeadingPairs>
  <TitlesOfParts>
    <vt:vector size="15" baseType="lpstr">
      <vt:lpstr>ＭＳ Ｐゴシック</vt:lpstr>
      <vt:lpstr>Arial</vt:lpstr>
      <vt:lpstr>Calibri</vt:lpstr>
      <vt:lpstr>Calibri Light</vt:lpstr>
      <vt:lpstr>Office Theme</vt:lpstr>
      <vt:lpstr>Custom Design</vt:lpstr>
      <vt:lpstr>East Ayrshire Alcohol and Drugs Partnership (ADP)</vt:lpstr>
      <vt:lpstr>National Policy</vt:lpstr>
      <vt:lpstr>Local Policy</vt:lpstr>
      <vt:lpstr>Stark Outcomes </vt:lpstr>
      <vt:lpstr>Services and Supports</vt:lpstr>
      <vt:lpstr>East Ayrshire Recovery Network (EARN)</vt:lpstr>
      <vt:lpstr>Thinking Differently Team </vt:lpstr>
      <vt:lpstr>What Matters to You</vt:lpstr>
      <vt:lpstr>Personal Outcomes Improve</vt:lpstr>
    </vt:vector>
  </TitlesOfParts>
  <Company>GORDON WATT User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Dianne.Ferguson@east-ayrshire.gov.uk</dc:creator>
  <cp:lastModifiedBy>emma_miller</cp:lastModifiedBy>
  <cp:revision>302</cp:revision>
  <cp:lastPrinted>2015-06-29T11:41:02Z</cp:lastPrinted>
  <dcterms:created xsi:type="dcterms:W3CDTF">2009-06-16T15:20:36Z</dcterms:created>
  <dcterms:modified xsi:type="dcterms:W3CDTF">2024-03-13T13:49:54Z</dcterms:modified>
</cp:coreProperties>
</file>