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modernComment_160_64F62575.xml" ContentType="application/vnd.ms-powerpoint.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48" r:id="rId2"/>
  </p:sldMasterIdLst>
  <p:notesMasterIdLst>
    <p:notesMasterId r:id="rId35"/>
  </p:notesMasterIdLst>
  <p:sldIdLst>
    <p:sldId id="377" r:id="rId3"/>
    <p:sldId id="12882" r:id="rId4"/>
    <p:sldId id="363" r:id="rId5"/>
    <p:sldId id="364" r:id="rId6"/>
    <p:sldId id="365" r:id="rId7"/>
    <p:sldId id="366" r:id="rId8"/>
    <p:sldId id="367" r:id="rId9"/>
    <p:sldId id="368" r:id="rId10"/>
    <p:sldId id="370" r:id="rId11"/>
    <p:sldId id="371" r:id="rId12"/>
    <p:sldId id="372" r:id="rId13"/>
    <p:sldId id="373" r:id="rId14"/>
    <p:sldId id="375" r:id="rId15"/>
    <p:sldId id="376" r:id="rId16"/>
    <p:sldId id="322" r:id="rId17"/>
    <p:sldId id="265" r:id="rId18"/>
    <p:sldId id="378" r:id="rId19"/>
    <p:sldId id="12879" r:id="rId20"/>
    <p:sldId id="379" r:id="rId21"/>
    <p:sldId id="262" r:id="rId22"/>
    <p:sldId id="12878" r:id="rId23"/>
    <p:sldId id="12861" r:id="rId24"/>
    <p:sldId id="12880" r:id="rId25"/>
    <p:sldId id="12881" r:id="rId26"/>
    <p:sldId id="256" r:id="rId27"/>
    <p:sldId id="264" r:id="rId28"/>
    <p:sldId id="351" r:id="rId29"/>
    <p:sldId id="350" r:id="rId30"/>
    <p:sldId id="352" r:id="rId31"/>
    <p:sldId id="360" r:id="rId32"/>
    <p:sldId id="361" r:id="rId33"/>
    <p:sldId id="36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138E0D-4470-DCA9-BF66-34FC1EDCCB55}" name="Anne Leitch" initials="AL" userId="S::anne.leitch@gov.scot::52959a06-5774-4c9d-977d-858a78f778b2" providerId="AD"/>
  <p188:author id="{6D4AB329-8C90-E8F5-326B-5ABDA35FEAC3}" name="Julia Mackel" initials="JM" userId="S::Julia.Mackel@nes.scot.nhs.uk::dc2f64a9-06f5-4433-b772-2937dfa7775c" providerId="AD"/>
  <p188:author id="{10C7D49A-3C41-5BD9-1B93-E947CAB981F3}" name="Polly Windsor" initials="" userId="S::Polly.Windsor@gov.scot::f6f482ce-f0a8-4471-81a2-69f9b1cb5f3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EEBF7"/>
    <a:srgbClr val="35A8E0"/>
    <a:srgbClr val="002D74"/>
    <a:srgbClr val="E5F3F2"/>
    <a:srgbClr val="283583"/>
    <a:srgbClr val="F0F7FC"/>
    <a:srgbClr val="4EADDE"/>
    <a:srgbClr val="FFFFFF"/>
    <a:srgbClr val="787BA2"/>
    <a:srgbClr val="F3E7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A438F4-19C3-4A4F-89E3-1455B7A456D6}" v="382" dt="2023-11-29T12:49:57.7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9119" autoAdjust="0"/>
  </p:normalViewPr>
  <p:slideViewPr>
    <p:cSldViewPr snapToGrid="0">
      <p:cViewPr varScale="1">
        <p:scale>
          <a:sx n="95" d="100"/>
          <a:sy n="95" d="100"/>
        </p:scale>
        <p:origin x="1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s>
</file>

<file path=ppt/comments/modernComment_160_64F62575.xml><?xml version="1.0" encoding="utf-8"?>
<p188:cmLst xmlns:a="http://schemas.openxmlformats.org/drawingml/2006/main" xmlns:r="http://schemas.openxmlformats.org/officeDocument/2006/relationships" xmlns:p188="http://schemas.microsoft.com/office/powerpoint/2018/8/main">
  <p188:cm id="{2E7299F4-C4A9-4AFB-B571-6D8C5C3DDEB2}" authorId="{6D4AB329-8C90-E8F5-326B-5ABDA35FEAC3}" status="resolved" created="2023-11-17T15:32:37.678">
    <pc:sldMkLst xmlns:pc="http://schemas.microsoft.com/office/powerpoint/2013/main/command">
      <pc:docMk/>
      <pc:sldMk cId="1693853045" sldId="352"/>
    </pc:sldMkLst>
    <p188:txBody>
      <a:bodyPr/>
      <a:lstStyle/>
      <a:p>
        <a:r>
          <a:rPr lang="en-GB"/>
          <a:t>[@Lewis Allan] Can you replace with shared decision making animation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E69DF4-E0E7-4845-A169-CB8D0E926B6B}" type="datetimeFigureOut">
              <a:rPr lang="en-GB" smtClean="0"/>
              <a:t>09/01/2024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275BB-B2B0-4E38-B634-9A7B309FCE6A}" type="slidenum">
              <a:rPr lang="en-GB" smtClean="0"/>
              <a:t>‹#›</a:t>
            </a:fld>
            <a:endParaRPr lang="en-GB"/>
          </a:p>
        </p:txBody>
      </p:sp>
    </p:spTree>
    <p:extLst>
      <p:ext uri="{BB962C8B-B14F-4D97-AF65-F5344CB8AC3E}">
        <p14:creationId xmlns:p14="http://schemas.microsoft.com/office/powerpoint/2010/main" val="4250432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Thank you so much for inviting us to present at todays forum, throughout the presentation we will focus on key themes:</a:t>
            </a:r>
            <a:endParaRPr lang="en-US" b="0" dirty="0"/>
          </a:p>
          <a:p>
            <a:endParaRPr lang="en-GB" b="0" dirty="0"/>
          </a:p>
          <a:p>
            <a:pPr marL="171450" indent="-171450">
              <a:buFont typeface="Arial"/>
              <a:buChar char="•"/>
            </a:pPr>
            <a:r>
              <a:rPr lang="en-GB" b="0" dirty="0"/>
              <a:t>Some of the challenges linked to health and social care </a:t>
            </a:r>
            <a:endParaRPr lang="en-GB" b="0" dirty="0">
              <a:cs typeface="Calibri" panose="020F0502020204030204"/>
            </a:endParaRPr>
          </a:p>
          <a:p>
            <a:pPr marL="171450" indent="-171450">
              <a:buFont typeface="Arial"/>
              <a:buChar char="•"/>
            </a:pPr>
            <a:r>
              <a:rPr lang="en-GB" b="0" dirty="0"/>
              <a:t>Introduction to Realistic Medicine and VBH&amp;C and why it matters</a:t>
            </a:r>
            <a:endParaRPr lang="en-GB" b="0" dirty="0">
              <a:cs typeface="Calibri" panose="020F0502020204030204"/>
            </a:endParaRPr>
          </a:p>
          <a:p>
            <a:pPr marL="171450" indent="-171450">
              <a:buFont typeface="Arial"/>
              <a:buChar char="•"/>
            </a:pPr>
            <a:r>
              <a:rPr lang="en-GB" b="0" dirty="0"/>
              <a:t>How we can support people to practise Realistic Medicine and VBH&amp;C </a:t>
            </a:r>
            <a:endParaRPr lang="en-GB" b="0" dirty="0">
              <a:cs typeface="Calibri" panose="020F0502020204030204"/>
            </a:endParaRPr>
          </a:p>
          <a:p>
            <a:pPr marL="171450" indent="-171450">
              <a:buFont typeface="Arial"/>
              <a:buChar char="•"/>
            </a:pPr>
            <a:r>
              <a:rPr lang="en-GB" b="0" dirty="0"/>
              <a:t>Hopefully by the end of the session you will have a better understanding of how Realistic Medicine and VBH&amp;C can help us achieve our shared goals and ultimately improve outcomes for the people we care for</a:t>
            </a:r>
            <a:endParaRPr lang="en-GB" b="0" dirty="0">
              <a:cs typeface="Calibri"/>
            </a:endParaRPr>
          </a:p>
          <a:p>
            <a:endParaRPr lang="en-GB" dirty="0">
              <a:cs typeface="Calibri"/>
            </a:endParaRPr>
          </a:p>
          <a:p>
            <a:endParaRPr lang="en-GB" dirty="0">
              <a:cs typeface="Calibri"/>
            </a:endParaRPr>
          </a:p>
        </p:txBody>
      </p:sp>
      <p:sp>
        <p:nvSpPr>
          <p:cNvPr id="4" name="Slide Number Placeholder 3"/>
          <p:cNvSpPr>
            <a:spLocks noGrp="1"/>
          </p:cNvSpPr>
          <p:nvPr>
            <p:ph type="sldNum" sz="quarter" idx="10"/>
          </p:nvPr>
        </p:nvSpPr>
        <p:spPr/>
        <p:txBody>
          <a:bodyPr/>
          <a:lstStyle/>
          <a:p>
            <a:fld id="{EDAC2AAD-E557-429C-96AB-DD74B1B0A85F}" type="slidenum">
              <a:rPr lang="en-GB" smtClean="0"/>
              <a:pPr/>
              <a:t>1</a:t>
            </a:fld>
            <a:endParaRPr lang="en-GB"/>
          </a:p>
        </p:txBody>
      </p:sp>
    </p:spTree>
    <p:extLst>
      <p:ext uri="{BB962C8B-B14F-4D97-AF65-F5344CB8AC3E}">
        <p14:creationId xmlns:p14="http://schemas.microsoft.com/office/powerpoint/2010/main" val="948468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5275BB-B2B0-4E38-B634-9A7B309FCE6A}" type="slidenum">
              <a:rPr lang="en-GB" smtClean="0"/>
              <a:t>2</a:t>
            </a:fld>
            <a:endParaRPr lang="en-GB"/>
          </a:p>
        </p:txBody>
      </p:sp>
    </p:spTree>
    <p:extLst>
      <p:ext uri="{BB962C8B-B14F-4D97-AF65-F5344CB8AC3E}">
        <p14:creationId xmlns:p14="http://schemas.microsoft.com/office/powerpoint/2010/main" val="545933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you can see from this slide , our health and care system continues to face significant challenges:  </a:t>
            </a:r>
            <a:endParaRPr lang="en-GB" dirty="0">
              <a:cs typeface="Calibri"/>
            </a:endParaRPr>
          </a:p>
          <a:p>
            <a:endParaRPr lang="en-GB" dirty="0"/>
          </a:p>
          <a:p>
            <a:r>
              <a:rPr lang="en-GB" dirty="0"/>
              <a:t>We see widening health inequalities, as this image from Public Health Scotland shows vividly.</a:t>
            </a:r>
            <a:endParaRPr lang="en-GB" dirty="0">
              <a:cs typeface="Calibri" panose="020F0502020204030204"/>
            </a:endParaRPr>
          </a:p>
          <a:p>
            <a:r>
              <a:rPr lang="en-GB" dirty="0"/>
              <a:t>We know about Changes in demography - not just an ageing population, but also the fact that our life expectancy is relatively poor in Scotland and has not improved since 2012;</a:t>
            </a:r>
            <a:endParaRPr lang="en-GB" dirty="0">
              <a:cs typeface="Calibri" panose="020F0502020204030204"/>
            </a:endParaRPr>
          </a:p>
          <a:p>
            <a:r>
              <a:rPr lang="en-GB" dirty="0"/>
              <a:t>There’s a mismatch between demand for services and need, as we will see,  with some people receiving too much care, and some too little. </a:t>
            </a:r>
          </a:p>
          <a:p>
            <a:r>
              <a:rPr lang="en-GB" dirty="0"/>
              <a:t>And we face a relentless increase in the intensity of clinical practice</a:t>
            </a:r>
            <a:endParaRPr lang="en-GB" dirty="0">
              <a:cs typeface="Calibri" panose="020F0502020204030204"/>
            </a:endParaRPr>
          </a:p>
          <a:p>
            <a:endParaRPr lang="en-GB" dirty="0"/>
          </a:p>
          <a:p>
            <a:r>
              <a:rPr lang="en-GB" dirty="0"/>
              <a:t>But we are not alone –these are challenges faced across the World. </a:t>
            </a:r>
            <a:endParaRPr lang="en-GB" dirty="0">
              <a:cs typeface="Calibri" panose="020F0502020204030204"/>
            </a:endParaRPr>
          </a:p>
          <a:p>
            <a:pPr marL="0" lvl="0" indent="0">
              <a:buFont typeface="Arial" panose="020B0604020202020204" pitchFamily="34" charset="0"/>
              <a:buNone/>
            </a:pPr>
            <a:endParaRPr lang="en-GB" sz="1200" kern="1200" dirty="0">
              <a:solidFill>
                <a:schemeClr val="tx1"/>
              </a:solidFill>
              <a:effectLst/>
              <a:latin typeface="+mn-lt"/>
              <a:cs typeface="Calibri"/>
            </a:endParaRPr>
          </a:p>
          <a:p>
            <a:pPr marL="0" lvl="0" indent="0">
              <a:buFont typeface="Arial" panose="020B0604020202020204" pitchFamily="34" charset="0"/>
              <a:buNone/>
            </a:pP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6D5235A-8AF7-4B8F-B5EB-A2AAB025B29F}" type="slidenum">
              <a:rPr lang="en-GB" smtClean="0"/>
              <a:t>3</a:t>
            </a:fld>
            <a:endParaRPr lang="en-GB"/>
          </a:p>
        </p:txBody>
      </p:sp>
    </p:spTree>
    <p:extLst>
      <p:ext uri="{BB962C8B-B14F-4D97-AF65-F5344CB8AC3E}">
        <p14:creationId xmlns:p14="http://schemas.microsoft.com/office/powerpoint/2010/main" val="1080329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By practising Realistic Medicine, we will address many of the challenges we face, now and in the future. But</a:t>
            </a:r>
            <a:r>
              <a:rPr lang="en-GB" sz="1200" kern="1200" baseline="0" dirty="0">
                <a:solidFill>
                  <a:schemeClr val="tx1"/>
                </a:solidFill>
                <a:effectLst/>
                <a:latin typeface="+mn-lt"/>
                <a:ea typeface="+mn-ea"/>
                <a:cs typeface="+mn-cs"/>
              </a:rPr>
              <a:t> what is Realistic Medicine?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a:defRPr/>
            </a:pPr>
            <a:r>
              <a:rPr lang="en-GB" sz="1200" b="0" i="0" kern="1200" dirty="0">
                <a:solidFill>
                  <a:schemeClr val="tx1"/>
                </a:solidFill>
                <a:effectLst/>
                <a:latin typeface="+mn-lt"/>
                <a:ea typeface="+mn-ea"/>
                <a:cs typeface="+mn-cs"/>
              </a:rPr>
              <a:t>Realistic medicine puts the person receiving health and social care at the centre of decisions made about their care. It encourages health and care </a:t>
            </a:r>
            <a:r>
              <a:rPr lang="en-GB" dirty="0"/>
              <a:t>colleagues </a:t>
            </a:r>
            <a:r>
              <a:rPr lang="en-GB" sz="1200" b="0" i="0" kern="1200" dirty="0">
                <a:solidFill>
                  <a:schemeClr val="tx1"/>
                </a:solidFill>
                <a:effectLst/>
                <a:latin typeface="+mn-lt"/>
                <a:ea typeface="+mn-ea"/>
                <a:cs typeface="+mn-cs"/>
              </a:rPr>
              <a:t>to find out what matters most to people. Realistic Medicine recognises that a one size fits all approach to health and social care is not the most effective path for </a:t>
            </a:r>
            <a:r>
              <a:rPr lang="en-GB" dirty="0"/>
              <a:t>people </a:t>
            </a:r>
            <a:r>
              <a:rPr lang="en-GB" sz="1200" b="0" i="0" kern="1200" dirty="0">
                <a:solidFill>
                  <a:schemeClr val="tx1"/>
                </a:solidFill>
                <a:effectLst/>
                <a:latin typeface="+mn-lt"/>
                <a:ea typeface="+mn-ea"/>
                <a:cs typeface="+mn-cs"/>
              </a:rPr>
              <a:t>or the NHS.</a:t>
            </a:r>
            <a:endParaRPr lang="en-GB" sz="1200" kern="1200" dirty="0">
              <a:solidFill>
                <a:schemeClr val="tx1"/>
              </a:solidFill>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r>
              <a:rPr lang="en-GB" sz="1200" b="0" i="0" kern="1200" dirty="0">
                <a:solidFill>
                  <a:schemeClr val="tx1"/>
                </a:solidFill>
                <a:effectLst/>
                <a:latin typeface="+mn-lt"/>
                <a:ea typeface="+mn-ea"/>
                <a:cs typeface="+mn-cs"/>
              </a:rPr>
              <a:t>The six key principles of Realistic</a:t>
            </a:r>
            <a:r>
              <a:rPr lang="en-GB" sz="1200" b="0" i="0" kern="1200" baseline="0" dirty="0">
                <a:solidFill>
                  <a:schemeClr val="tx1"/>
                </a:solidFill>
                <a:effectLst/>
                <a:latin typeface="+mn-lt"/>
                <a:ea typeface="+mn-ea"/>
                <a:cs typeface="+mn-cs"/>
              </a:rPr>
              <a:t> Medicine are set out on screen:</a:t>
            </a:r>
            <a:endParaRPr lang="en-GB" sz="1200" b="0" i="0" kern="1200" baseline="0" dirty="0">
              <a:solidFill>
                <a:schemeClr val="tx1"/>
              </a:solidFill>
              <a:effectLst/>
              <a:latin typeface="+mn-lt"/>
              <a:cs typeface="Calibri"/>
            </a:endParaRPr>
          </a:p>
          <a:p>
            <a:endParaRPr lang="en-GB" sz="1200" b="0" i="0" kern="1200" baseline="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 </a:t>
            </a:r>
            <a:r>
              <a:rPr lang="en-GB" sz="1200" b="1" i="0" kern="1200" dirty="0">
                <a:solidFill>
                  <a:schemeClr val="tx1"/>
                </a:solidFill>
                <a:effectLst/>
                <a:latin typeface="+mn-lt"/>
                <a:ea typeface="+mn-ea"/>
                <a:cs typeface="+mn-cs"/>
              </a:rPr>
              <a:t>Changing our style to shared decision-making</a:t>
            </a:r>
            <a:r>
              <a:rPr lang="en-GB" sz="1200" b="0" i="0" kern="1200" dirty="0">
                <a:solidFill>
                  <a:schemeClr val="tx1"/>
                </a:solidFill>
                <a:effectLst/>
                <a:latin typeface="+mn-lt"/>
                <a:ea typeface="+mn-ea"/>
                <a:cs typeface="+mn-cs"/>
              </a:rPr>
              <a:t>. – we must promote more meaningful</a:t>
            </a:r>
            <a:r>
              <a:rPr lang="en-GB" sz="1200" b="0" i="0" kern="1200" baseline="0" dirty="0">
                <a:solidFill>
                  <a:schemeClr val="tx1"/>
                </a:solidFill>
                <a:effectLst/>
                <a:latin typeface="+mn-lt"/>
                <a:ea typeface="+mn-ea"/>
                <a:cs typeface="+mn-cs"/>
              </a:rPr>
              <a:t> conversations that ensure people have a say in decisions about the care they receive.</a:t>
            </a:r>
            <a:r>
              <a:rPr lang="en-GB" sz="1200" b="0" i="0" kern="1200" dirty="0">
                <a:solidFill>
                  <a:schemeClr val="tx1"/>
                </a:solidFill>
                <a:effectLst/>
                <a:latin typeface="+mn-lt"/>
                <a:ea typeface="+mn-ea"/>
                <a:cs typeface="+mn-cs"/>
              </a:rPr>
              <a:t> </a:t>
            </a:r>
            <a:endParaRPr lang="en-GB" sz="1200" b="0" i="0" kern="1200" dirty="0">
              <a:solidFill>
                <a:schemeClr val="tx1"/>
              </a:solidFill>
              <a:effectLst/>
              <a:latin typeface="+mn-lt"/>
              <a:cs typeface="Calibri"/>
            </a:endParaRPr>
          </a:p>
          <a:p>
            <a:r>
              <a:rPr lang="en-GB" sz="1200" b="0" i="0" kern="1200" dirty="0">
                <a:solidFill>
                  <a:schemeClr val="tx1"/>
                </a:solidFill>
                <a:effectLst/>
                <a:latin typeface="+mn-lt"/>
                <a:ea typeface="+mn-ea"/>
                <a:cs typeface="+mn-cs"/>
              </a:rPr>
              <a:t>(ii) </a:t>
            </a:r>
            <a:r>
              <a:rPr lang="en-GB" sz="1200" b="1" i="0" kern="1200" dirty="0">
                <a:solidFill>
                  <a:schemeClr val="tx1"/>
                </a:solidFill>
                <a:effectLst/>
                <a:latin typeface="+mn-lt"/>
                <a:ea typeface="+mn-ea"/>
                <a:cs typeface="+mn-cs"/>
              </a:rPr>
              <a:t>Building a personalised approach to care</a:t>
            </a:r>
            <a:r>
              <a:rPr lang="en-GB" sz="1200" b="0" i="0" kern="1200" dirty="0">
                <a:solidFill>
                  <a:schemeClr val="tx1"/>
                </a:solidFill>
                <a:effectLst/>
                <a:latin typeface="+mn-lt"/>
                <a:ea typeface="+mn-ea"/>
                <a:cs typeface="+mn-cs"/>
              </a:rPr>
              <a:t>.</a:t>
            </a:r>
            <a:r>
              <a:rPr lang="en-GB" dirty="0"/>
              <a:t> </a:t>
            </a:r>
            <a:r>
              <a:rPr lang="en-GB" sz="1200" b="0" i="0" kern="1200" dirty="0">
                <a:solidFill>
                  <a:schemeClr val="tx1"/>
                </a:solidFill>
                <a:effectLst/>
                <a:latin typeface="+mn-lt"/>
                <a:ea typeface="+mn-ea"/>
                <a:cs typeface="+mn-cs"/>
              </a:rPr>
              <a:t> - We</a:t>
            </a:r>
            <a:r>
              <a:rPr lang="en-GB" sz="1200" b="0" i="0" kern="1200" baseline="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must support people to make informed</a:t>
            </a:r>
            <a:r>
              <a:rPr lang="en-GB" sz="1200" b="0" i="0" kern="1200" baseline="0" dirty="0">
                <a:solidFill>
                  <a:schemeClr val="tx1"/>
                </a:solidFill>
                <a:effectLst/>
                <a:latin typeface="+mn-lt"/>
                <a:ea typeface="+mn-ea"/>
                <a:cs typeface="+mn-cs"/>
              </a:rPr>
              <a:t> choices about their</a:t>
            </a:r>
            <a:r>
              <a:rPr lang="en-GB" dirty="0"/>
              <a:t> </a:t>
            </a:r>
            <a:r>
              <a:rPr lang="en-GB" sz="1200" b="0" i="0" kern="1200" baseline="0" dirty="0">
                <a:solidFill>
                  <a:schemeClr val="tx1"/>
                </a:solidFill>
                <a:effectLst/>
                <a:latin typeface="+mn-lt"/>
                <a:ea typeface="+mn-ea"/>
                <a:cs typeface="+mn-cs"/>
              </a:rPr>
              <a:t> treatment and care, considering what matters most to them as an individual.</a:t>
            </a:r>
            <a:endParaRPr lang="en-GB" sz="1200" b="0" i="0" kern="1200" dirty="0">
              <a:solidFill>
                <a:schemeClr val="tx1"/>
              </a:solidFill>
              <a:effectLst/>
              <a:latin typeface="+mn-lt"/>
              <a:cs typeface="Calibri"/>
            </a:endParaRPr>
          </a:p>
          <a:p>
            <a:r>
              <a:rPr lang="en-GB" sz="1200" b="0" i="0" kern="1200" dirty="0">
                <a:solidFill>
                  <a:schemeClr val="tx1"/>
                </a:solidFill>
                <a:effectLst/>
                <a:latin typeface="+mn-lt"/>
                <a:ea typeface="+mn-ea"/>
                <a:cs typeface="+mn-cs"/>
              </a:rPr>
              <a:t>(iii) </a:t>
            </a:r>
            <a:r>
              <a:rPr lang="en-GB" sz="1200" b="1" i="0" kern="1200" dirty="0">
                <a:solidFill>
                  <a:schemeClr val="tx1"/>
                </a:solidFill>
                <a:effectLst/>
                <a:latin typeface="+mn-lt"/>
                <a:ea typeface="+mn-ea"/>
                <a:cs typeface="+mn-cs"/>
              </a:rPr>
              <a:t>Reducing harm and waste</a:t>
            </a:r>
            <a:r>
              <a:rPr lang="en-GB" sz="1200" b="0" i="0" kern="1200" dirty="0">
                <a:solidFill>
                  <a:schemeClr val="tx1"/>
                </a:solidFill>
                <a:effectLst/>
                <a:latin typeface="+mn-lt"/>
                <a:ea typeface="+mn-ea"/>
                <a:cs typeface="+mn-cs"/>
              </a:rPr>
              <a:t>.</a:t>
            </a:r>
            <a:r>
              <a:rPr lang="en-GB" sz="1200" b="0" i="0" kern="1200" baseline="0" dirty="0">
                <a:solidFill>
                  <a:schemeClr val="tx1"/>
                </a:solidFill>
                <a:effectLst/>
                <a:latin typeface="+mn-lt"/>
                <a:ea typeface="+mn-ea"/>
                <a:cs typeface="+mn-cs"/>
              </a:rPr>
              <a:t> We know that the overuse of treatment and investigation can cause harm to people. By reducing this harm and waste we can provide healthcare people really value.</a:t>
            </a:r>
            <a:endParaRPr lang="en-GB" sz="1200" b="0" i="0" kern="1200" baseline="0" dirty="0">
              <a:solidFill>
                <a:schemeClr val="tx1"/>
              </a:solidFill>
              <a:effectLst/>
              <a:latin typeface="+mn-lt"/>
              <a:cs typeface="Calibri"/>
            </a:endParaRPr>
          </a:p>
          <a:p>
            <a:r>
              <a:rPr lang="en-GB" sz="1200" b="0" i="0" kern="1200" dirty="0">
                <a:solidFill>
                  <a:schemeClr val="tx1"/>
                </a:solidFill>
                <a:effectLst/>
                <a:latin typeface="+mn-lt"/>
                <a:ea typeface="+mn-ea"/>
                <a:cs typeface="+mn-cs"/>
              </a:rPr>
              <a:t>(iv) </a:t>
            </a:r>
            <a:r>
              <a:rPr lang="en-GB" sz="1200" b="1" i="0" kern="1200" dirty="0">
                <a:solidFill>
                  <a:schemeClr val="tx1"/>
                </a:solidFill>
                <a:effectLst/>
                <a:latin typeface="+mn-lt"/>
                <a:ea typeface="+mn-ea"/>
                <a:cs typeface="+mn-cs"/>
              </a:rPr>
              <a:t>Tackling unwarranted variation</a:t>
            </a:r>
            <a:r>
              <a:rPr lang="en-GB" sz="1200" b="0" i="0" kern="1200" dirty="0">
                <a:solidFill>
                  <a:schemeClr val="tx1"/>
                </a:solidFill>
                <a:effectLst/>
                <a:latin typeface="+mn-lt"/>
                <a:ea typeface="+mn-ea"/>
                <a:cs typeface="+mn-cs"/>
              </a:rPr>
              <a:t> in practice and outcomes. Unwarranted variation is variation that cannot be explained by explicit </a:t>
            </a:r>
            <a:r>
              <a:rPr lang="en-GB" dirty="0"/>
              <a:t>individual </a:t>
            </a:r>
            <a:r>
              <a:rPr lang="en-GB" sz="1200" b="0" i="0" kern="1200" dirty="0">
                <a:solidFill>
                  <a:schemeClr val="tx1"/>
                </a:solidFill>
                <a:effectLst/>
                <a:latin typeface="+mn-lt"/>
                <a:ea typeface="+mn-ea"/>
                <a:cs typeface="+mn-cs"/>
              </a:rPr>
              <a:t>need or population preferences.</a:t>
            </a:r>
            <a:r>
              <a:rPr lang="en-GB" sz="1200" b="0" i="0" kern="1200" baseline="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 </a:t>
            </a:r>
            <a:endParaRPr lang="en-GB" sz="1200" b="0" i="0" kern="1200" dirty="0">
              <a:solidFill>
                <a:schemeClr val="tx1"/>
              </a:solidFill>
              <a:effectLst/>
              <a:latin typeface="+mn-lt"/>
              <a:cs typeface="Calibri"/>
            </a:endParaRPr>
          </a:p>
          <a:p>
            <a:r>
              <a:rPr lang="en-GB" sz="1200" b="0" i="0" kern="1200" dirty="0">
                <a:solidFill>
                  <a:schemeClr val="tx1"/>
                </a:solidFill>
                <a:effectLst/>
                <a:latin typeface="+mn-lt"/>
                <a:ea typeface="+mn-ea"/>
                <a:cs typeface="+mn-cs"/>
              </a:rPr>
              <a:t>(v) </a:t>
            </a:r>
            <a:r>
              <a:rPr lang="en-GB" sz="1200" b="1" i="0" kern="1200" dirty="0">
                <a:solidFill>
                  <a:schemeClr val="tx1"/>
                </a:solidFill>
                <a:effectLst/>
                <a:latin typeface="+mn-lt"/>
                <a:ea typeface="+mn-ea"/>
                <a:cs typeface="+mn-cs"/>
              </a:rPr>
              <a:t>Managing risk better</a:t>
            </a:r>
            <a:r>
              <a:rPr lang="en-GB" sz="1200" b="0" i="0" kern="1200" dirty="0">
                <a:solidFill>
                  <a:schemeClr val="tx1"/>
                </a:solidFill>
                <a:effectLst/>
                <a:latin typeface="+mn-lt"/>
                <a:ea typeface="+mn-ea"/>
                <a:cs typeface="+mn-cs"/>
              </a:rPr>
              <a:t>.</a:t>
            </a:r>
            <a:r>
              <a:rPr lang="en-GB" sz="1200" b="0" i="0" kern="1200" baseline="0" dirty="0">
                <a:solidFill>
                  <a:schemeClr val="tx1"/>
                </a:solidFill>
                <a:effectLst/>
                <a:latin typeface="+mn-lt"/>
                <a:ea typeface="+mn-ea"/>
                <a:cs typeface="+mn-cs"/>
              </a:rPr>
              <a:t> – Involves </a:t>
            </a:r>
            <a:r>
              <a:rPr lang="en-GB" dirty="0"/>
              <a:t>health and care</a:t>
            </a:r>
            <a:r>
              <a:rPr lang="en-GB" sz="1200" b="0" i="0" kern="1200" baseline="0" dirty="0">
                <a:solidFill>
                  <a:schemeClr val="tx1"/>
                </a:solidFill>
                <a:effectLst/>
                <a:latin typeface="+mn-lt"/>
                <a:ea typeface="+mn-ea"/>
                <a:cs typeface="+mn-cs"/>
              </a:rPr>
              <a:t> professionals being more comfortable with not following guidelines in every situation – every person is different and sometimes they will not benefit from what the guidelines are telling us we should do. Ensuring people are fully informed and consent to treatment is a particularly important component of managing risk better</a:t>
            </a:r>
            <a:endParaRPr lang="en-GB" sz="1200" b="0" i="0" kern="1200" baseline="0" dirty="0">
              <a:solidFill>
                <a:schemeClr val="tx1"/>
              </a:solidFill>
              <a:effectLst/>
              <a:latin typeface="+mn-lt"/>
              <a:cs typeface="Calibri"/>
            </a:endParaRPr>
          </a:p>
          <a:p>
            <a:r>
              <a:rPr lang="en-GB" sz="1200" b="0" i="0" kern="1200" dirty="0">
                <a:solidFill>
                  <a:schemeClr val="tx1"/>
                </a:solidFill>
                <a:effectLst/>
                <a:latin typeface="+mn-lt"/>
                <a:ea typeface="+mn-ea"/>
                <a:cs typeface="+mn-cs"/>
              </a:rPr>
              <a:t>(vi) We</a:t>
            </a:r>
            <a:r>
              <a:rPr lang="en-GB" sz="1200" b="0" i="0" kern="1200" baseline="0" dirty="0">
                <a:solidFill>
                  <a:schemeClr val="tx1"/>
                </a:solidFill>
                <a:effectLst/>
                <a:latin typeface="+mn-lt"/>
                <a:ea typeface="+mn-ea"/>
                <a:cs typeface="+mn-cs"/>
              </a:rPr>
              <a:t> should also continue to </a:t>
            </a:r>
            <a:r>
              <a:rPr lang="en-GB" sz="1200" b="1" i="0" kern="1200" dirty="0">
                <a:solidFill>
                  <a:schemeClr val="tx1"/>
                </a:solidFill>
                <a:effectLst/>
                <a:latin typeface="+mn-lt"/>
                <a:ea typeface="+mn-ea"/>
                <a:cs typeface="+mn-cs"/>
              </a:rPr>
              <a:t>improve and innovate</a:t>
            </a:r>
            <a:r>
              <a:rPr lang="en-GB" sz="1200" b="0" i="0" kern="1200" dirty="0">
                <a:solidFill>
                  <a:schemeClr val="tx1"/>
                </a:solidFill>
                <a:effectLst/>
                <a:latin typeface="+mn-lt"/>
                <a:ea typeface="+mn-ea"/>
                <a:cs typeface="+mn-cs"/>
              </a:rPr>
              <a:t>. We need to foster an environment that supports innovation in healthcare delivery.</a:t>
            </a:r>
            <a:r>
              <a:rPr lang="en-GB" sz="1200" b="0" i="0" kern="1200" baseline="0" dirty="0">
                <a:solidFill>
                  <a:schemeClr val="tx1"/>
                </a:solidFill>
                <a:effectLst/>
                <a:latin typeface="+mn-lt"/>
                <a:ea typeface="+mn-ea"/>
                <a:cs typeface="+mn-cs"/>
              </a:rPr>
              <a:t> </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B075F41-E18A-44EF-AD4A-04C744FA9E7A}" type="slidenum">
              <a:rPr lang="en-GB" smtClean="0"/>
              <a:t>4</a:t>
            </a:fld>
            <a:endParaRPr lang="en-GB"/>
          </a:p>
        </p:txBody>
      </p:sp>
    </p:spTree>
    <p:extLst>
      <p:ext uri="{BB962C8B-B14F-4D97-AF65-F5344CB8AC3E}">
        <p14:creationId xmlns:p14="http://schemas.microsoft.com/office/powerpoint/2010/main" val="2863477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Before I talk</a:t>
            </a:r>
            <a:r>
              <a:rPr lang="en-GB" baseline="0"/>
              <a:t> to each principle of Realistic Medicine in more detail, I’d like you to consider this question throughout: </a:t>
            </a:r>
            <a:r>
              <a:rPr lang="en-GB" sz="1200">
                <a:solidFill>
                  <a:srgbClr val="44546A"/>
                </a:solidFill>
                <a:ea typeface="Calibri" panose="020F0502020204030204" pitchFamily="34" charset="0"/>
                <a:cs typeface="Calibri"/>
              </a:rPr>
              <a:t>How can I help embed the principles of Realistic Medicine in my </a:t>
            </a:r>
            <a:r>
              <a:rPr lang="en-GB">
                <a:solidFill>
                  <a:srgbClr val="44546A"/>
                </a:solidFill>
                <a:ea typeface="Calibri" panose="020F0502020204030204" pitchFamily="34" charset="0"/>
                <a:cs typeface="Calibri"/>
              </a:rPr>
              <a:t>role?</a:t>
            </a:r>
            <a:endParaRPr lang="en-GB" sz="1200">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ea typeface="Times New Roman" panose="02020603050405020304" pitchFamily="18" charset="0"/>
              <a:cs typeface="Times New Roman" panose="02020603050405020304" pitchFamily="18" charset="0"/>
            </a:endParaRPr>
          </a:p>
          <a:p>
            <a:endParaRPr lang="en-GB"/>
          </a:p>
        </p:txBody>
      </p:sp>
      <p:sp>
        <p:nvSpPr>
          <p:cNvPr id="4" name="Slide Number Placeholder 3"/>
          <p:cNvSpPr>
            <a:spLocks noGrp="1"/>
          </p:cNvSpPr>
          <p:nvPr>
            <p:ph type="sldNum" sz="quarter" idx="10"/>
          </p:nvPr>
        </p:nvSpPr>
        <p:spPr/>
        <p:txBody>
          <a:bodyPr/>
          <a:lstStyle/>
          <a:p>
            <a:fld id="{5432A814-BEC2-42A6-B8CB-446DC2852251}" type="slidenum">
              <a:rPr lang="en-GB" smtClean="0"/>
              <a:t>5</a:t>
            </a:fld>
            <a:endParaRPr lang="en-GB"/>
          </a:p>
        </p:txBody>
      </p:sp>
    </p:spTree>
    <p:extLst>
      <p:ext uri="{BB962C8B-B14F-4D97-AF65-F5344CB8AC3E}">
        <p14:creationId xmlns:p14="http://schemas.microsoft.com/office/powerpoint/2010/main" val="1940429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kern="1200" dirty="0">
                <a:solidFill>
                  <a:schemeClr val="tx1"/>
                </a:solidFill>
                <a:effectLst/>
                <a:latin typeface="+mn-lt"/>
                <a:ea typeface="+mn-ea"/>
                <a:cs typeface="+mn-cs"/>
              </a:rPr>
              <a:t>Promoting shared decision making is</a:t>
            </a:r>
            <a:r>
              <a:rPr lang="en-GB" sz="1200" kern="1200" baseline="0" dirty="0">
                <a:solidFill>
                  <a:schemeClr val="tx1"/>
                </a:solidFill>
                <a:effectLst/>
                <a:latin typeface="+mn-lt"/>
                <a:ea typeface="+mn-ea"/>
                <a:cs typeface="+mn-cs"/>
              </a:rPr>
              <a:t> a key priority within the Realistic Medicine programme.</a:t>
            </a:r>
            <a:r>
              <a:rPr lang="en-GB" dirty="0"/>
              <a:t> </a:t>
            </a:r>
            <a:endParaRPr lang="en-GB"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a:defRPr/>
            </a:pPr>
            <a:r>
              <a:rPr lang="en-GB" dirty="0">
                <a:effectLst/>
              </a:rPr>
              <a:t>This is a great quote from Osler, frequently described as the Father of Modern Medicine. It sums</a:t>
            </a:r>
            <a:r>
              <a:rPr lang="en-GB" baseline="0" dirty="0">
                <a:effectLst/>
              </a:rPr>
              <a:t> up beautifully the reason why we need to build a more personalised approach to care</a:t>
            </a:r>
            <a:r>
              <a:rPr lang="en-GB" dirty="0">
                <a:effectLst/>
              </a:rPr>
              <a:t>. His greatest influence on medicine was to insist that we learn from seeing and talking to patients. His best-known saying was "Listen to your patient, he is telling you the diagnosis“</a:t>
            </a:r>
            <a:r>
              <a:rPr lang="en-GB" dirty="0"/>
              <a:t> </a:t>
            </a:r>
            <a:endParaRPr lang="en-GB" dirty="0">
              <a:effectLst/>
              <a:cs typeface="Calibri"/>
            </a:endParaRPr>
          </a:p>
          <a:p>
            <a:pPr marL="0" indent="0">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Shared decision-making is the key to delivering care that people really value. </a:t>
            </a:r>
            <a:r>
              <a:rPr lang="en-GB" dirty="0"/>
              <a:t>Realistic Medicine is not about failing to offer treatments. It is about supporting people using healthcare services, and their families, to feel empowered to discuss their treatment.</a:t>
            </a:r>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A move away from the “Doctor knows best” approach to shared decision making between patients and professionals requires more meaningful discussions about the treatment options available as well as their risks and benefits. </a:t>
            </a:r>
            <a:endParaRPr lang="en-GB" dirty="0">
              <a:cs typeface="Calibri"/>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Research</a:t>
            </a:r>
            <a:r>
              <a:rPr lang="en-GB" sz="1200" kern="1200" baseline="0" dirty="0">
                <a:solidFill>
                  <a:schemeClr val="tx1"/>
                </a:solidFill>
                <a:effectLst/>
                <a:latin typeface="+mn-lt"/>
                <a:ea typeface="+mn-ea"/>
                <a:cs typeface="+mn-cs"/>
              </a:rPr>
              <a:t> has shown that w</a:t>
            </a:r>
            <a:r>
              <a:rPr lang="en-GB" sz="1200" kern="1200" dirty="0">
                <a:solidFill>
                  <a:schemeClr val="tx1"/>
                </a:solidFill>
                <a:effectLst/>
                <a:latin typeface="+mn-lt"/>
                <a:ea typeface="+mn-ea"/>
                <a:cs typeface="+mn-cs"/>
              </a:rPr>
              <a:t>e tend to choose less treatment,</a:t>
            </a:r>
            <a:r>
              <a:rPr lang="en-GB" sz="1200" kern="1200" baseline="0" dirty="0">
                <a:solidFill>
                  <a:schemeClr val="tx1"/>
                </a:solidFill>
                <a:effectLst/>
                <a:latin typeface="+mn-lt"/>
                <a:ea typeface="+mn-ea"/>
                <a:cs typeface="+mn-cs"/>
              </a:rPr>
              <a:t> and also more</a:t>
            </a:r>
            <a:r>
              <a:rPr lang="en-GB" sz="1200" kern="1200" dirty="0">
                <a:solidFill>
                  <a:schemeClr val="tx1"/>
                </a:solidFill>
                <a:effectLst/>
                <a:latin typeface="+mn-lt"/>
                <a:ea typeface="+mn-ea"/>
                <a:cs typeface="+mn-cs"/>
              </a:rPr>
              <a:t> conservative treatment, when all the risks and benefits of various treatment options are fully explained to us.</a:t>
            </a:r>
            <a:r>
              <a:rPr lang="en-GB" dirty="0"/>
              <a:t> </a:t>
            </a:r>
            <a:endParaRPr lang="en-GB" sz="1200" kern="1200" dirty="0">
              <a:solidFill>
                <a:schemeClr val="tx1"/>
              </a:solidFill>
              <a:effectLst/>
              <a:latin typeface="+mn-lt"/>
              <a:cs typeface="Calibri"/>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When there has not been a full discussion of our preferences, or what truly matters to us has not been </a:t>
            </a:r>
            <a:r>
              <a:rPr lang="en-GB" dirty="0"/>
              <a:t>discussed</a:t>
            </a:r>
            <a:r>
              <a:rPr lang="en-GB" sz="1200" kern="1200" dirty="0">
                <a:solidFill>
                  <a:schemeClr val="tx1"/>
                </a:solidFill>
                <a:effectLst/>
                <a:latin typeface="+mn-lt"/>
                <a:ea typeface="+mn-ea"/>
                <a:cs typeface="+mn-cs"/>
              </a:rPr>
              <a:t>, we are less likely to comply with a prescription, or regret a procedure, increasing harm and waste. As waiting lists grow, the need for personalised and </a:t>
            </a:r>
            <a:r>
              <a:rPr lang="en-GB" sz="1200" kern="1200" dirty="0" err="1">
                <a:solidFill>
                  <a:schemeClr val="tx1"/>
                </a:solidFill>
                <a:effectLst/>
                <a:latin typeface="+mn-lt"/>
                <a:ea typeface="+mn-ea"/>
                <a:cs typeface="+mn-cs"/>
              </a:rPr>
              <a:t>value-based</a:t>
            </a:r>
            <a:r>
              <a:rPr lang="en-GB" sz="1200" kern="1200" dirty="0">
                <a:solidFill>
                  <a:schemeClr val="tx1"/>
                </a:solidFill>
                <a:effectLst/>
                <a:latin typeface="+mn-lt"/>
                <a:ea typeface="+mn-ea"/>
                <a:cs typeface="+mn-cs"/>
              </a:rPr>
              <a:t> </a:t>
            </a:r>
            <a:r>
              <a:rPr lang="en-GB" dirty="0"/>
              <a:t>health and care</a:t>
            </a:r>
            <a:r>
              <a:rPr lang="en-GB" sz="1200" kern="1200" dirty="0">
                <a:solidFill>
                  <a:schemeClr val="tx1"/>
                </a:solidFill>
                <a:effectLst/>
                <a:latin typeface="+mn-lt"/>
                <a:ea typeface="+mn-ea"/>
                <a:cs typeface="+mn-cs"/>
              </a:rPr>
              <a:t> is stronger than ever. </a:t>
            </a:r>
            <a:endParaRPr lang="en-GB" dirty="0"/>
          </a:p>
        </p:txBody>
      </p:sp>
      <p:sp>
        <p:nvSpPr>
          <p:cNvPr id="4" name="Slide Number Placeholder 3"/>
          <p:cNvSpPr>
            <a:spLocks noGrp="1"/>
          </p:cNvSpPr>
          <p:nvPr>
            <p:ph type="sldNum" sz="quarter" idx="10"/>
          </p:nvPr>
        </p:nvSpPr>
        <p:spPr/>
        <p:txBody>
          <a:bodyPr/>
          <a:lstStyle/>
          <a:p>
            <a:fld id="{5432A814-BEC2-42A6-B8CB-446DC2852251}" type="slidenum">
              <a:rPr lang="en-GB" smtClean="0"/>
              <a:t>6</a:t>
            </a:fld>
            <a:endParaRPr lang="en-GB"/>
          </a:p>
        </p:txBody>
      </p:sp>
    </p:spTree>
    <p:extLst>
      <p:ext uri="{BB962C8B-B14F-4D97-AF65-F5344CB8AC3E}">
        <p14:creationId xmlns:p14="http://schemas.microsoft.com/office/powerpoint/2010/main" val="2614360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also acting on the recommendations of a Citizen’s Jury on shared decision making, held in Scotland. The Jury told us we need to let people know that it ok for</a:t>
            </a:r>
            <a:r>
              <a:rPr lang="en-GB" baseline="0" dirty="0"/>
              <a:t> them to ask their health and care professionals questions about heir treatment and care. </a:t>
            </a:r>
          </a:p>
          <a:p>
            <a:endParaRPr lang="en-GB" baseline="0" dirty="0"/>
          </a:p>
          <a:p>
            <a:r>
              <a:rPr lang="en-GB" baseline="0" dirty="0"/>
              <a:t>In response, we supported NHS 24 to develop a campaign </a:t>
            </a:r>
            <a:r>
              <a:rPr lang="en-GB" sz="1200" b="0" i="0" u="none" strike="noStrike" kern="1200" baseline="0" dirty="0">
                <a:solidFill>
                  <a:schemeClr val="tx1"/>
                </a:solidFill>
                <a:latin typeface="+mn-lt"/>
                <a:ea typeface="+mn-ea"/>
                <a:cs typeface="+mn-cs"/>
              </a:rPr>
              <a:t>to raise public awareness. - What is the one thing we are saying?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“It’s Ok to ask.”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The questions we want people to ask are </a:t>
            </a:r>
          </a:p>
          <a:p>
            <a:r>
              <a:rPr lang="en-GB" sz="1200" b="0" i="0" u="none" strike="noStrike" kern="1200" baseline="0" dirty="0">
                <a:solidFill>
                  <a:schemeClr val="tx1"/>
                </a:solidFill>
                <a:latin typeface="+mn-lt"/>
                <a:ea typeface="+mn-ea"/>
                <a:cs typeface="+mn-cs"/>
              </a:rPr>
              <a:t>• What are the benefits of my treatment? </a:t>
            </a:r>
          </a:p>
          <a:p>
            <a:r>
              <a:rPr lang="en-GB" sz="1200" b="0" i="0" u="none" strike="noStrike" kern="1200" baseline="0" dirty="0">
                <a:solidFill>
                  <a:schemeClr val="tx1"/>
                </a:solidFill>
                <a:latin typeface="+mn-lt"/>
                <a:ea typeface="+mn-ea"/>
                <a:cs typeface="+mn-cs"/>
              </a:rPr>
              <a:t>• What are the risks? </a:t>
            </a:r>
          </a:p>
          <a:p>
            <a:r>
              <a:rPr lang="en-GB" sz="1200" b="0" i="0" u="none" strike="noStrike" kern="1200" baseline="0" dirty="0">
                <a:solidFill>
                  <a:schemeClr val="tx1"/>
                </a:solidFill>
                <a:latin typeface="+mn-lt"/>
                <a:ea typeface="+mn-ea"/>
                <a:cs typeface="+mn-cs"/>
              </a:rPr>
              <a:t>• Are there other alternative treatments I can try? </a:t>
            </a:r>
          </a:p>
          <a:p>
            <a:r>
              <a:rPr lang="en-GB" sz="1200" b="0" i="0" u="none" strike="noStrike" kern="1200" baseline="0" dirty="0">
                <a:solidFill>
                  <a:schemeClr val="tx1"/>
                </a:solidFill>
                <a:latin typeface="+mn-lt"/>
                <a:ea typeface="+mn-ea"/>
                <a:cs typeface="+mn-cs"/>
              </a:rPr>
              <a:t>• What if I do nothing? </a:t>
            </a: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Knowing the right questions to ask can make all the difference</a:t>
            </a:r>
            <a:r>
              <a:rPr lang="en-GB" sz="1200" b="0" i="0" kern="1200" baseline="0" dirty="0">
                <a:solidFill>
                  <a:schemeClr val="tx1"/>
                </a:solidFill>
                <a:effectLst/>
                <a:latin typeface="+mn-lt"/>
                <a:ea typeface="+mn-ea"/>
                <a:cs typeface="+mn-cs"/>
              </a:rPr>
              <a:t> in helping people make an informed choice about the treatment and care that’s right for them.</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2EEA86-FEA7-4B83-B360-F399F162767B}" type="slidenum">
              <a:rPr lang="en-GB" smtClean="0"/>
              <a:t>7</a:t>
            </a:fld>
            <a:endParaRPr lang="en-GB"/>
          </a:p>
        </p:txBody>
      </p:sp>
    </p:spTree>
    <p:extLst>
      <p:ext uri="{BB962C8B-B14F-4D97-AF65-F5344CB8AC3E}">
        <p14:creationId xmlns:p14="http://schemas.microsoft.com/office/powerpoint/2010/main" val="1321835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Healthcare professionals must support patients to make informed choices about their treatment and care, considering what matters most to them as individuals. Personalised approach to care is about</a:t>
            </a:r>
            <a:r>
              <a:rPr lang="en-GB" baseline="0" dirty="0"/>
              <a:t> asking, listening and understanding “what matters to you”. When patients are fully engaged with their health care decisions, it can greatly improve their outcomes. In summary this approach ensures that the people who use our services are at the centre of everything we do.</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AB49A4D-67DA-4F09-B5C6-D15B69077AF0}" type="slidenum">
              <a:rPr lang="en-GB" smtClean="0"/>
              <a:t>8</a:t>
            </a:fld>
            <a:endParaRPr lang="en-GB"/>
          </a:p>
        </p:txBody>
      </p:sp>
    </p:spTree>
    <p:extLst>
      <p:ext uri="{BB962C8B-B14F-4D97-AF65-F5344CB8AC3E}">
        <p14:creationId xmlns:p14="http://schemas.microsoft.com/office/powerpoint/2010/main" val="603397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Sadly the  Organisation of Economic Cooperation and Development (OECD) estimate that up to 20% of the care we are providing has no impact. We know that if people are fully involved in decisions about their care, they choose less treatment, or more conservative treatment. They are also far more likely to value the treatment they choose. This further reduces waste and potential harm.</a:t>
            </a:r>
            <a:endParaRPr lang="en-US" dirty="0"/>
          </a:p>
          <a:p>
            <a:endParaRPr lang="en-GB" dirty="0">
              <a:cs typeface="Calibri" panose="020F0502020204030204"/>
            </a:endParaRPr>
          </a:p>
          <a:p>
            <a:pPr>
              <a:defRPr/>
            </a:pPr>
            <a:r>
              <a:rPr lang="en-GB" sz="1200" kern="1200" dirty="0">
                <a:solidFill>
                  <a:schemeClr val="tx1"/>
                </a:solidFill>
                <a:effectLst/>
                <a:latin typeface="+mn-lt"/>
                <a:ea typeface="+mn-ea"/>
                <a:cs typeface="+mn-cs"/>
              </a:rPr>
              <a:t>We know that all </a:t>
            </a:r>
            <a:r>
              <a:rPr lang="en-GB" dirty="0"/>
              <a:t>health and care </a:t>
            </a:r>
            <a:r>
              <a:rPr lang="en-GB" sz="1200" kern="1200" dirty="0">
                <a:solidFill>
                  <a:schemeClr val="tx1"/>
                </a:solidFill>
                <a:effectLst/>
                <a:latin typeface="+mn-lt"/>
                <a:ea typeface="+mn-ea"/>
                <a:cs typeface="+mn-cs"/>
              </a:rPr>
              <a:t>has potential to cause harm,</a:t>
            </a:r>
            <a:r>
              <a:rPr lang="en-GB" sz="1200" kern="1200" baseline="0" dirty="0">
                <a:solidFill>
                  <a:schemeClr val="tx1"/>
                </a:solidFill>
                <a:effectLst/>
                <a:latin typeface="+mn-lt"/>
                <a:ea typeface="+mn-ea"/>
                <a:cs typeface="+mn-cs"/>
              </a:rPr>
              <a:t> for example,</a:t>
            </a:r>
            <a:r>
              <a:rPr lang="en-GB" sz="1200" kern="1200" dirty="0">
                <a:solidFill>
                  <a:schemeClr val="tx1"/>
                </a:solidFill>
                <a:effectLst/>
                <a:latin typeface="+mn-lt"/>
                <a:ea typeface="+mn-ea"/>
                <a:cs typeface="+mn-cs"/>
              </a:rPr>
              <a:t> exposure to radiation from imaging, risks from procedures, and side effects from medication. Over-investigation and overtreatment may not only cause harm to the people we care for, but they also waste our precious healthcare resources.</a:t>
            </a:r>
            <a:endParaRPr lang="en-GB" sz="1200" kern="1200" baseline="0" dirty="0">
              <a:solidFill>
                <a:schemeClr val="tx1"/>
              </a:solidFill>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Realistic Medicine ask us to responding to the twin threats of harm and waste by focusing on the concept of value which Polly will explain in her presentation.</a:t>
            </a:r>
            <a:endParaRPr lang="en-GB" dirty="0">
              <a:cs typeface="Calibri"/>
            </a:endParaRPr>
          </a:p>
          <a:p>
            <a:pPr marL="268288" indent="-268288" algn="just">
              <a:buFont typeface="Arial" pitchFamily="34" charset="0"/>
              <a:buChar char="•"/>
            </a:pPr>
            <a:endParaRPr lang="en-GB" dirty="0">
              <a:solidFill>
                <a:schemeClr val="tx2"/>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92EEA86-FEA7-4B83-B360-F399F162767B}" type="slidenum">
              <a:rPr lang="en-GB" smtClean="0"/>
              <a:t>9</a:t>
            </a:fld>
            <a:endParaRPr lang="en-GB"/>
          </a:p>
        </p:txBody>
      </p:sp>
    </p:spTree>
    <p:extLst>
      <p:ext uri="{BB962C8B-B14F-4D97-AF65-F5344CB8AC3E}">
        <p14:creationId xmlns:p14="http://schemas.microsoft.com/office/powerpoint/2010/main" val="3738655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2"/>
                </a:solidFill>
                <a:latin typeface="Arial" pitchFamily="34" charset="0"/>
                <a:cs typeface="Arial" pitchFamily="34" charset="0"/>
              </a:rPr>
              <a:t>Another of the main aims of Realistic Medicine is to tackle variation in healthcare provision that cannot be explained by need, or by explicit patient or population preferences.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Variation occurs for a number of reasons.  There will always be some variation because health systems are complex and the population has differing needs.  However, some variation cannot be explained by the characteristics of the people being treated, or their geographical setting.  This is called unwarranted variation.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algn="just"/>
            <a:r>
              <a:rPr lang="en-GB" dirty="0">
                <a:solidFill>
                  <a:schemeClr val="tx2"/>
                </a:solidFill>
                <a:latin typeface="Arial" pitchFamily="34" charset="0"/>
                <a:cs typeface="Arial" pitchFamily="34" charset="0"/>
              </a:rPr>
              <a:t>Recognising unwarranted variation is of vital importance because it will help to deliver value based healthcare by identifying:</a:t>
            </a:r>
          </a:p>
          <a:p>
            <a:pPr algn="just"/>
            <a:endParaRPr lang="en-GB" sz="800" dirty="0">
              <a:solidFill>
                <a:schemeClr val="tx2"/>
              </a:solidFill>
              <a:latin typeface="Arial" pitchFamily="34" charset="0"/>
              <a:cs typeface="Arial" pitchFamily="34" charset="0"/>
            </a:endParaRPr>
          </a:p>
          <a:p>
            <a:pPr marL="268288" indent="-268288" algn="just">
              <a:buFont typeface="Arial" pitchFamily="34" charset="0"/>
              <a:buChar char="•"/>
            </a:pPr>
            <a:r>
              <a:rPr lang="en-GB" dirty="0">
                <a:solidFill>
                  <a:schemeClr val="tx2"/>
                </a:solidFill>
                <a:latin typeface="Arial" pitchFamily="34" charset="0"/>
                <a:cs typeface="Arial" pitchFamily="34" charset="0"/>
              </a:rPr>
              <a:t>Under-use of higher value interventions (i.e. under treatment)</a:t>
            </a:r>
            <a:endParaRPr lang="en-GB" sz="800" dirty="0">
              <a:solidFill>
                <a:schemeClr val="tx2"/>
              </a:solidFill>
              <a:latin typeface="Arial" pitchFamily="34" charset="0"/>
              <a:cs typeface="Arial" pitchFamily="34" charset="0"/>
            </a:endParaRPr>
          </a:p>
          <a:p>
            <a:pPr marL="268288" indent="-268288" algn="just">
              <a:buFont typeface="Arial" pitchFamily="34" charset="0"/>
              <a:buChar char="•"/>
            </a:pPr>
            <a:r>
              <a:rPr lang="en-GB" dirty="0">
                <a:solidFill>
                  <a:schemeClr val="tx2"/>
                </a:solidFill>
                <a:latin typeface="Arial" pitchFamily="34" charset="0"/>
                <a:cs typeface="Arial" pitchFamily="34" charset="0"/>
              </a:rPr>
              <a:t>Over-use of interventions which should be used less frequently or could cause harm</a:t>
            </a:r>
          </a:p>
        </p:txBody>
      </p:sp>
      <p:sp>
        <p:nvSpPr>
          <p:cNvPr id="4" name="Slide Number Placeholder 3"/>
          <p:cNvSpPr>
            <a:spLocks noGrp="1"/>
          </p:cNvSpPr>
          <p:nvPr>
            <p:ph type="sldNum" sz="quarter" idx="10"/>
          </p:nvPr>
        </p:nvSpPr>
        <p:spPr/>
        <p:txBody>
          <a:bodyPr/>
          <a:lstStyle/>
          <a:p>
            <a:fld id="{092EEA86-FEA7-4B83-B360-F399F162767B}" type="slidenum">
              <a:rPr lang="en-GB" smtClean="0"/>
              <a:t>10</a:t>
            </a:fld>
            <a:endParaRPr lang="en-GB"/>
          </a:p>
        </p:txBody>
      </p:sp>
    </p:spTree>
    <p:extLst>
      <p:ext uri="{BB962C8B-B14F-4D97-AF65-F5344CB8AC3E}">
        <p14:creationId xmlns:p14="http://schemas.microsoft.com/office/powerpoint/2010/main" val="1584173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Realistic Medicine</a:t>
            </a:r>
            <a:r>
              <a:rPr lang="en-GB" baseline="0"/>
              <a:t> also asks us to become improvers and innovators…</a:t>
            </a:r>
            <a:endParaRPr lang="en-GB"/>
          </a:p>
          <a:p>
            <a:endParaRPr lang="en-GB"/>
          </a:p>
        </p:txBody>
      </p:sp>
      <p:sp>
        <p:nvSpPr>
          <p:cNvPr id="4" name="Slide Number Placeholder 3"/>
          <p:cNvSpPr>
            <a:spLocks noGrp="1"/>
          </p:cNvSpPr>
          <p:nvPr>
            <p:ph type="sldNum" sz="quarter" idx="10"/>
          </p:nvPr>
        </p:nvSpPr>
        <p:spPr/>
        <p:txBody>
          <a:bodyPr/>
          <a:lstStyle/>
          <a:p>
            <a:fld id="{5432A814-BEC2-42A6-B8CB-446DC2852251}" type="slidenum">
              <a:rPr lang="en-GB" smtClean="0"/>
              <a:t>11</a:t>
            </a:fld>
            <a:endParaRPr lang="en-GB"/>
          </a:p>
        </p:txBody>
      </p:sp>
    </p:spTree>
    <p:extLst>
      <p:ext uri="{BB962C8B-B14F-4D97-AF65-F5344CB8AC3E}">
        <p14:creationId xmlns:p14="http://schemas.microsoft.com/office/powerpoint/2010/main" val="3481073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lnSpcReduction="10000"/>
          </a:bodyPr>
          <a:lstStyle/>
          <a:p>
            <a:pPr>
              <a:defRPr/>
            </a:pPr>
            <a:r>
              <a:rPr lang="en-GB" dirty="0"/>
              <a:t>During the pandemic we have utilised technology to assist in delivering patient care remotely. As many of you will know, N</a:t>
            </a:r>
            <a:r>
              <a:rPr lang="en-GB" sz="1200" kern="1200" dirty="0">
                <a:solidFill>
                  <a:schemeClr val="tx1"/>
                </a:solidFill>
                <a:effectLst/>
                <a:latin typeface="+mn-lt"/>
                <a:ea typeface="+mn-ea"/>
                <a:cs typeface="+mn-cs"/>
              </a:rPr>
              <a:t>ear Me video consulting is transforming the way people are accessing health and care services. Near Me is used in every NHS Board area in Scotland, and is now being expanded to care services.</a:t>
            </a:r>
            <a:r>
              <a:rPr lang="en-GB" dirty="0"/>
              <a:t> One patient feedback that they felt this was a great option as it was much more efficient, and they weren’t exhausted from the journey, their mind was fully engaged on the conversation and the dialogue was much more constructive – this can have a real positive outcome for people.</a:t>
            </a:r>
            <a:endParaRPr lang="en-GB" sz="120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 </a:t>
            </a:r>
            <a:endParaRPr lang="en-GB" dirty="0">
              <a:cs typeface="Calibri"/>
            </a:endParaRPr>
          </a:p>
        </p:txBody>
      </p:sp>
      <p:sp>
        <p:nvSpPr>
          <p:cNvPr id="4" name="Slide Number Placeholder 3"/>
          <p:cNvSpPr>
            <a:spLocks noGrp="1"/>
          </p:cNvSpPr>
          <p:nvPr>
            <p:ph type="sldNum" sz="quarter" idx="10"/>
          </p:nvPr>
        </p:nvSpPr>
        <p:spPr/>
        <p:txBody>
          <a:bodyPr/>
          <a:lstStyle/>
          <a:p>
            <a:fld id="{E61E3020-56EB-4D11-B823-5C76AF2F3C81}" type="slidenum">
              <a:rPr lang="en-GB" smtClean="0"/>
              <a:t>12</a:t>
            </a:fld>
            <a:endParaRPr lang="en-GB"/>
          </a:p>
        </p:txBody>
      </p:sp>
    </p:spTree>
    <p:extLst>
      <p:ext uri="{BB962C8B-B14F-4D97-AF65-F5344CB8AC3E}">
        <p14:creationId xmlns:p14="http://schemas.microsoft.com/office/powerpoint/2010/main" val="3666245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head to our website,</a:t>
            </a:r>
            <a:r>
              <a:rPr lang="en-GB" baseline="0" dirty="0"/>
              <a:t> Realistic </a:t>
            </a:r>
            <a:r>
              <a:rPr lang="en-GB" baseline="0" dirty="0" err="1"/>
              <a:t>Medicine.Scot</a:t>
            </a:r>
            <a:r>
              <a:rPr lang="en-GB" baseline="0" dirty="0"/>
              <a:t>, you will be met by a series of animations that introduce Realistic Medicine and the principles I’ve described here today. I’d encourage you all to have a watch</a:t>
            </a:r>
          </a:p>
          <a:p>
            <a:endParaRPr lang="en-GB" baseline="0" dirty="0"/>
          </a:p>
          <a:p>
            <a:pPr>
              <a:defRPr/>
            </a:pPr>
            <a:r>
              <a:rPr lang="en-GB" sz="1200" kern="1200" dirty="0">
                <a:solidFill>
                  <a:schemeClr val="tx1"/>
                </a:solidFill>
                <a:effectLst/>
                <a:latin typeface="+mn-lt"/>
                <a:ea typeface="+mn-ea"/>
                <a:cs typeface="+mn-cs"/>
              </a:rPr>
              <a:t>These animations have been designed to introduce Realistic Medicine and clearly explain each of the 6 principles and promote conversations. We hope they are a valuable resource for you and your teams, and we would ask you to share them widely throughout your networks.</a:t>
            </a:r>
            <a:r>
              <a:rPr lang="en-GB" dirty="0"/>
              <a:t> </a:t>
            </a:r>
            <a:endParaRPr lang="en-GB" sz="1200" kern="1200" dirty="0">
              <a:solidFill>
                <a:schemeClr val="tx1"/>
              </a:solidFill>
              <a:effectLst/>
              <a:latin typeface="+mn-lt"/>
              <a:cs typeface="Calibri"/>
            </a:endParaRPr>
          </a:p>
          <a:p>
            <a:endParaRPr lang="en-GB" dirty="0"/>
          </a:p>
        </p:txBody>
      </p:sp>
      <p:sp>
        <p:nvSpPr>
          <p:cNvPr id="4" name="Slide Number Placeholder 3"/>
          <p:cNvSpPr>
            <a:spLocks noGrp="1"/>
          </p:cNvSpPr>
          <p:nvPr>
            <p:ph type="sldNum" sz="quarter" idx="10"/>
          </p:nvPr>
        </p:nvSpPr>
        <p:spPr/>
        <p:txBody>
          <a:bodyPr/>
          <a:lstStyle/>
          <a:p>
            <a:fld id="{5432A814-BEC2-42A6-B8CB-446DC2852251}" type="slidenum">
              <a:rPr lang="en-GB" smtClean="0"/>
              <a:t>13</a:t>
            </a:fld>
            <a:endParaRPr lang="en-GB"/>
          </a:p>
        </p:txBody>
      </p:sp>
    </p:spTree>
    <p:extLst>
      <p:ext uri="{BB962C8B-B14F-4D97-AF65-F5344CB8AC3E}">
        <p14:creationId xmlns:p14="http://schemas.microsoft.com/office/powerpoint/2010/main" val="4119557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Today I’ve spoken about some of the big challenges our</a:t>
            </a:r>
            <a:r>
              <a:rPr lang="en-GB" sz="1200" kern="1200" baseline="0" dirty="0">
                <a:solidFill>
                  <a:schemeClr val="tx1"/>
                </a:solidFill>
                <a:effectLst/>
                <a:latin typeface="+mn-lt"/>
                <a:ea typeface="+mn-ea"/>
                <a:cs typeface="+mn-cs"/>
              </a:rPr>
              <a:t> health and care system is facing</a:t>
            </a: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a:defRPr/>
            </a:pPr>
            <a:r>
              <a:rPr lang="en-GB" sz="1200" kern="1200" baseline="0" dirty="0">
                <a:solidFill>
                  <a:schemeClr val="tx1"/>
                </a:solidFill>
                <a:effectLst/>
                <a:latin typeface="+mn-lt"/>
                <a:ea typeface="+mn-ea"/>
                <a:cs typeface="+mn-cs"/>
              </a:rPr>
              <a:t>We can all recognise that m</a:t>
            </a:r>
            <a:r>
              <a:rPr lang="en-GB" sz="1200" kern="1200" dirty="0">
                <a:solidFill>
                  <a:schemeClr val="tx1"/>
                </a:solidFill>
                <a:effectLst/>
                <a:latin typeface="+mn-lt"/>
                <a:ea typeface="+mn-ea"/>
                <a:cs typeface="+mn-cs"/>
              </a:rPr>
              <a:t>ore of the same </a:t>
            </a:r>
            <a:r>
              <a:rPr lang="en-GB" sz="1200" kern="1200" baseline="0" dirty="0">
                <a:solidFill>
                  <a:schemeClr val="tx1"/>
                </a:solidFill>
                <a:effectLst/>
                <a:latin typeface="+mn-lt"/>
                <a:ea typeface="+mn-ea"/>
                <a:cs typeface="+mn-cs"/>
              </a:rPr>
              <a:t>– to continue doing things the way we’ve always done them</a:t>
            </a:r>
            <a:r>
              <a:rPr lang="en-GB" dirty="0"/>
              <a:t> </a:t>
            </a:r>
            <a:r>
              <a:rPr lang="en-GB" sz="1200" kern="1200" baseline="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is not the answer.</a:t>
            </a:r>
            <a:r>
              <a:rPr lang="en-GB" dirty="0"/>
              <a:t> </a:t>
            </a:r>
            <a:endParaRPr lang="en-GB" sz="1200" kern="1200" dirty="0">
              <a:solidFill>
                <a:schemeClr val="tx1"/>
              </a:solidFill>
              <a:effectLst/>
              <a:latin typeface="+mn-lt"/>
              <a:cs typeface="Calibri"/>
            </a:endParaRPr>
          </a:p>
          <a:p>
            <a:pPr marL="0" marR="0" lvl="0" indent="0" algn="l" defTabSz="914400">
              <a:lnSpc>
                <a:spcPct val="100000"/>
              </a:lnSpc>
              <a:spcBef>
                <a:spcPts val="0"/>
              </a:spcBef>
              <a:spcAft>
                <a:spcPts val="0"/>
              </a:spcAft>
              <a:buClrTx/>
              <a:buSzTx/>
              <a:buFontTx/>
              <a:buNone/>
              <a:tabLst/>
              <a:defRPr/>
            </a:pPr>
            <a:endParaRPr lang="en-GB" dirty="0">
              <a:effectLst/>
              <a:cs typeface="Calibri" panose="020F0502020204030204"/>
            </a:endParaRPr>
          </a:p>
          <a:p>
            <a:r>
              <a:rPr lang="en-GB" dirty="0"/>
              <a:t>And it is by </a:t>
            </a:r>
            <a:r>
              <a:rPr lang="en-GB" b="1" dirty="0"/>
              <a:t>practising</a:t>
            </a:r>
            <a:r>
              <a:rPr lang="en-GB" dirty="0"/>
              <a:t> realistic medicine that we will deliver value based health and care – better value for patients and better value for our system.</a:t>
            </a:r>
            <a:endParaRPr lang="en-GB" dirty="0">
              <a:cs typeface="Calibri"/>
            </a:endParaRPr>
          </a:p>
          <a:p>
            <a:pPr lvl="0"/>
            <a:r>
              <a:rPr lang="en-GB" sz="1200" kern="1200" dirty="0">
                <a:solidFill>
                  <a:schemeClr val="tx1"/>
                </a:solidFill>
                <a:effectLst/>
                <a:latin typeface="+mn-lt"/>
                <a:ea typeface="+mn-ea"/>
                <a:cs typeface="+mn-cs"/>
              </a:rPr>
              <a:t>I hope you have a better understanding of Realistic Medicine and I hope that I’ve encouraged you to consider what you can do to promote and practise it.</a:t>
            </a:r>
          </a:p>
          <a:p>
            <a:r>
              <a:rPr lang="en-GB" dirty="0">
                <a:cs typeface="Calibri"/>
              </a:rPr>
              <a:t>I will hand over to my colleague Polly who will provide an introduction and overview to VBH&amp;C.</a:t>
            </a:r>
          </a:p>
          <a:p>
            <a:r>
              <a:rPr lang="en-GB" dirty="0">
                <a:cs typeface="Calibri"/>
              </a:rPr>
              <a:t>Thanks</a:t>
            </a:r>
          </a:p>
          <a:p>
            <a:endParaRPr lang="en-GB" dirty="0">
              <a:cs typeface="Calibri"/>
            </a:endParaRPr>
          </a:p>
        </p:txBody>
      </p:sp>
      <p:sp>
        <p:nvSpPr>
          <p:cNvPr id="4" name="Slide Number Placeholder 3"/>
          <p:cNvSpPr>
            <a:spLocks noGrp="1"/>
          </p:cNvSpPr>
          <p:nvPr>
            <p:ph type="sldNum" sz="quarter" idx="10"/>
          </p:nvPr>
        </p:nvSpPr>
        <p:spPr/>
        <p:txBody>
          <a:bodyPr/>
          <a:lstStyle/>
          <a:p>
            <a:fld id="{3B075F41-E18A-44EF-AD4A-04C744FA9E7A}" type="slidenum">
              <a:rPr lang="en-GB" smtClean="0"/>
              <a:t>14</a:t>
            </a:fld>
            <a:endParaRPr lang="en-GB"/>
          </a:p>
        </p:txBody>
      </p:sp>
    </p:spTree>
    <p:extLst>
      <p:ext uri="{BB962C8B-B14F-4D97-AF65-F5344CB8AC3E}">
        <p14:creationId xmlns:p14="http://schemas.microsoft.com/office/powerpoint/2010/main" val="1696976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The primary focus of our health and care system is achieving the outcomes that matter to people. We must focus on their wellbeing both in health and during illness, targeting our interventions on what really makes a difference, and operating in a sustainable way at the lowest possible cost. This is the essence of value-based health and care.</a:t>
            </a:r>
          </a:p>
          <a:p>
            <a:endParaRPr lang="en-GB" dirty="0"/>
          </a:p>
        </p:txBody>
      </p:sp>
      <p:sp>
        <p:nvSpPr>
          <p:cNvPr id="4" name="Slide Number Placeholder 3"/>
          <p:cNvSpPr>
            <a:spLocks noGrp="1"/>
          </p:cNvSpPr>
          <p:nvPr>
            <p:ph type="sldNum" sz="quarter" idx="10"/>
          </p:nvPr>
        </p:nvSpPr>
        <p:spPr/>
        <p:txBody>
          <a:bodyPr/>
          <a:lstStyle/>
          <a:p>
            <a:fld id="{E00A6116-5D40-40A8-B295-6D433A4B4712}" type="slidenum">
              <a:rPr lang="en-GB" smtClean="0"/>
              <a:t>15</a:t>
            </a:fld>
            <a:endParaRPr lang="en-GB" dirty="0"/>
          </a:p>
        </p:txBody>
      </p:sp>
    </p:spTree>
    <p:extLst>
      <p:ext uri="{BB962C8B-B14F-4D97-AF65-F5344CB8AC3E}">
        <p14:creationId xmlns:p14="http://schemas.microsoft.com/office/powerpoint/2010/main" val="2355047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US" dirty="0">
                <a:cs typeface="Calibri"/>
              </a:rPr>
              <a:t>We produced a number of animations last year on RM and VBH&amp;C with NES and will play through the VBH&amp;C one now and it gives a good initial overview of what we mean by it. </a:t>
            </a:r>
          </a:p>
        </p:txBody>
      </p:sp>
      <p:sp>
        <p:nvSpPr>
          <p:cNvPr id="4" name="Slide Number Placeholder 3"/>
          <p:cNvSpPr>
            <a:spLocks noGrp="1"/>
          </p:cNvSpPr>
          <p:nvPr>
            <p:ph type="sldNum" sz="quarter" idx="5"/>
          </p:nvPr>
        </p:nvSpPr>
        <p:spPr/>
        <p:txBody>
          <a:bodyPr/>
          <a:lstStyle/>
          <a:p>
            <a:fld id="{59CDDC3E-96D8-4B70-A1A9-661794FF9219}" type="slidenum">
              <a:rPr lang="en-GB" smtClean="0"/>
              <a:t>16</a:t>
            </a:fld>
            <a:endParaRPr lang="en-GB"/>
          </a:p>
        </p:txBody>
      </p:sp>
    </p:spTree>
    <p:extLst>
      <p:ext uri="{BB962C8B-B14F-4D97-AF65-F5344CB8AC3E}">
        <p14:creationId xmlns:p14="http://schemas.microsoft.com/office/powerpoint/2010/main" val="2816359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 traditionally Value can be thought of as outcomes over costs – does it provide good or the right outcomes for the cost. </a:t>
            </a:r>
          </a:p>
          <a:p>
            <a:r>
              <a:rPr lang="en-US" dirty="0">
                <a:cs typeface="Calibri"/>
              </a:rPr>
              <a:t>However, as you saw in the animation, in VBH&amp;C value is considered to have 4 different elements – Personal, population, technical and societal. </a:t>
            </a:r>
          </a:p>
          <a:p>
            <a:endParaRPr lang="en-US" dirty="0">
              <a:cs typeface="Calibri"/>
            </a:endParaRPr>
          </a:p>
          <a:p>
            <a:r>
              <a:rPr lang="en-US" dirty="0">
                <a:cs typeface="Calibri"/>
              </a:rPr>
              <a:t>So as an example, for some people, although the recommended course of treatment for them might be something quite intense, for example chemotherapy, for the individual, that might not give them high personal value as it would impact their quality of life for the time they have left. You can see that in this example, practicing RM – with shared decision making and a more personalized approach to care, would help to highlight that personal value element. </a:t>
            </a:r>
          </a:p>
          <a:p>
            <a:endParaRPr lang="en-US" dirty="0">
              <a:cs typeface="Calibri"/>
            </a:endParaRPr>
          </a:p>
          <a:p>
            <a:r>
              <a:rPr lang="en-US" dirty="0">
                <a:cs typeface="Calibri"/>
              </a:rPr>
              <a:t>All the aspects of value need to be considered in decision making about treatment. It’s not about cost-cutting or efficiencies but instead is about using the resources we have in the best way possible for the people we care for and the whole population. </a:t>
            </a:r>
          </a:p>
          <a:p>
            <a:endParaRPr lang="en-US" dirty="0">
              <a:cs typeface="Calibri"/>
            </a:endParaRPr>
          </a:p>
          <a:p>
            <a:r>
              <a:rPr lang="en-US" dirty="0">
                <a:cs typeface="Calibri"/>
              </a:rPr>
              <a:t>VBH&amp;C therefore has the potential to have a positive impact on patients, but also on those practicing it, as it helps increase job satisfaction and improve wellbeing when people feel a more personal connection and that they are delivering real value. </a:t>
            </a:r>
          </a:p>
          <a:p>
            <a:endParaRPr lang="en-US" dirty="0">
              <a:cs typeface="Calibri"/>
            </a:endParaRPr>
          </a:p>
          <a:p>
            <a:r>
              <a:rPr lang="en-US" dirty="0">
                <a:cs typeface="Calibri"/>
              </a:rPr>
              <a:t>In many cases, VBH&amp;C does not need to mean huge changes but instead thinking about things differently</a:t>
            </a:r>
          </a:p>
        </p:txBody>
      </p:sp>
      <p:sp>
        <p:nvSpPr>
          <p:cNvPr id="4" name="Slide Number Placeholder 3"/>
          <p:cNvSpPr>
            <a:spLocks noGrp="1"/>
          </p:cNvSpPr>
          <p:nvPr>
            <p:ph type="sldNum" sz="quarter" idx="5"/>
          </p:nvPr>
        </p:nvSpPr>
        <p:spPr/>
        <p:txBody>
          <a:bodyPr/>
          <a:lstStyle/>
          <a:p>
            <a:fld id="{59CDDC3E-96D8-4B70-A1A9-661794FF9219}" type="slidenum">
              <a:rPr lang="en-GB" smtClean="0"/>
              <a:t>17</a:t>
            </a:fld>
            <a:endParaRPr lang="en-GB"/>
          </a:p>
        </p:txBody>
      </p:sp>
    </p:spTree>
    <p:extLst>
      <p:ext uri="{BB962C8B-B14F-4D97-AF65-F5344CB8AC3E}">
        <p14:creationId xmlns:p14="http://schemas.microsoft.com/office/powerpoint/2010/main" val="2536296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December 2022 we published “delivery VBH&amp;C – a vision for Scotland” to outline what VBH&amp;C can mean for Scotland. </a:t>
            </a:r>
          </a:p>
          <a:p>
            <a:endParaRPr lang="en-GB" dirty="0"/>
          </a:p>
          <a:p>
            <a:r>
              <a:rPr lang="en-GB" dirty="0"/>
              <a:t>Following extensive stakeholder engagement, we settled on the following definition and vision ----</a:t>
            </a:r>
          </a:p>
          <a:p>
            <a:endParaRPr lang="en-GB" dirty="0"/>
          </a:p>
          <a:p>
            <a:r>
              <a:rPr lang="en-GB" dirty="0"/>
              <a:t>Setting the tone and language around this has been very important to ensure we are inclusive and moving in the right direction </a:t>
            </a:r>
          </a:p>
          <a:p>
            <a:endParaRPr lang="en-GB" dirty="0"/>
          </a:p>
          <a:p>
            <a:r>
              <a:rPr lang="en-GB" dirty="0"/>
              <a:t>You will notice that we talk about people rather than patients – based on feedback in stakeholder workshops, and inclusive to both health and social care</a:t>
            </a:r>
          </a:p>
          <a:p>
            <a:endParaRPr lang="en-GB" dirty="0"/>
          </a:p>
        </p:txBody>
      </p:sp>
      <p:sp>
        <p:nvSpPr>
          <p:cNvPr id="4" name="Slide Number Placeholder 3"/>
          <p:cNvSpPr>
            <a:spLocks noGrp="1"/>
          </p:cNvSpPr>
          <p:nvPr>
            <p:ph type="sldNum" sz="quarter" idx="5"/>
          </p:nvPr>
        </p:nvSpPr>
        <p:spPr/>
        <p:txBody>
          <a:bodyPr/>
          <a:lstStyle/>
          <a:p>
            <a:fld id="{4A5275BB-B2B0-4E38-B634-9A7B309FCE6A}" type="slidenum">
              <a:rPr lang="en-GB" smtClean="0"/>
              <a:t>18</a:t>
            </a:fld>
            <a:endParaRPr lang="en-GB"/>
          </a:p>
        </p:txBody>
      </p:sp>
    </p:spTree>
    <p:extLst>
      <p:ext uri="{BB962C8B-B14F-4D97-AF65-F5344CB8AC3E}">
        <p14:creationId xmlns:p14="http://schemas.microsoft.com/office/powerpoint/2010/main" val="1791013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endParaRPr lang="en-US" dirty="0"/>
          </a:p>
          <a:p>
            <a:r>
              <a:rPr lang="en-GB" dirty="0"/>
              <a:t>As also set out in the vision, VBH&amp;C aims to foster a culture of stewardship where health and care colleagues take responsibility for the resources they use, practise shared decision making and tackle unwarranted variation, in order to provide better value care. Health and care colleagues aspire to deliver care that people really value and if we can support them to deliver it, we expect to increase job satisfaction as well as deliver better outcomes</a:t>
            </a:r>
          </a:p>
          <a:p>
            <a:endParaRPr lang="en-GB" dirty="0">
              <a:cs typeface="Calibri"/>
            </a:endParaRPr>
          </a:p>
          <a:p>
            <a:r>
              <a:rPr lang="en-GB" dirty="0"/>
              <a:t>We believe that practising RM re-connects healthcare practitioners to their purpose - delivering personalised, person-centred care which matters to people</a:t>
            </a:r>
            <a:endParaRPr lang="en-GB" dirty="0">
              <a:cs typeface="Calibri" panose="020F0502020204030204"/>
            </a:endParaRPr>
          </a:p>
          <a:p>
            <a:endParaRPr lang="en-GB" dirty="0"/>
          </a:p>
          <a:p>
            <a:r>
              <a:rPr lang="en-GB" dirty="0"/>
              <a:t>VBH&amp;C encourages and supports health and care colleagues to take responsibility and be accountable for increasing value in health and care. This requires working in partnership with people, communities and health and care systems to disinvest from low value care and focus on high value care. VBH&amp;C seeks to foster and promote a culture of stewardship across health and care.</a:t>
            </a:r>
          </a:p>
        </p:txBody>
      </p:sp>
      <p:sp>
        <p:nvSpPr>
          <p:cNvPr id="4" name="Slide Number Placeholder 3"/>
          <p:cNvSpPr>
            <a:spLocks noGrp="1"/>
          </p:cNvSpPr>
          <p:nvPr>
            <p:ph type="sldNum" sz="quarter" idx="5"/>
          </p:nvPr>
        </p:nvSpPr>
        <p:spPr/>
        <p:txBody>
          <a:bodyPr/>
          <a:lstStyle/>
          <a:p>
            <a:fld id="{59CDDC3E-96D8-4B70-A1A9-661794FF9219}" type="slidenum">
              <a:rPr lang="en-GB" smtClean="0"/>
              <a:t>19</a:t>
            </a:fld>
            <a:endParaRPr lang="en-GB"/>
          </a:p>
        </p:txBody>
      </p:sp>
    </p:spTree>
    <p:extLst>
      <p:ext uri="{BB962C8B-B14F-4D97-AF65-F5344CB8AC3E}">
        <p14:creationId xmlns:p14="http://schemas.microsoft.com/office/powerpoint/2010/main" val="978179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Then on the right is a visual representation of our key message that by practicing rm you will deliver </a:t>
            </a:r>
            <a:r>
              <a:rPr lang="en-GB" dirty="0" err="1"/>
              <a:t>vbh&amp;c</a:t>
            </a:r>
            <a:r>
              <a:rPr lang="en-GB" dirty="0"/>
              <a:t> and this will support a more sustainable health and care system </a:t>
            </a:r>
          </a:p>
          <a:p>
            <a:endParaRPr lang="en-US" dirty="0"/>
          </a:p>
        </p:txBody>
      </p:sp>
      <p:sp>
        <p:nvSpPr>
          <p:cNvPr id="4" name="Slide Number Placeholder 3"/>
          <p:cNvSpPr>
            <a:spLocks noGrp="1"/>
          </p:cNvSpPr>
          <p:nvPr>
            <p:ph type="sldNum" sz="quarter" idx="5"/>
          </p:nvPr>
        </p:nvSpPr>
        <p:spPr/>
        <p:txBody>
          <a:bodyPr/>
          <a:lstStyle/>
          <a:p>
            <a:fld id="{59CDDC3E-96D8-4B70-A1A9-661794FF9219}" type="slidenum">
              <a:rPr lang="en-GB" smtClean="0"/>
              <a:t>20</a:t>
            </a:fld>
            <a:endParaRPr lang="en-GB"/>
          </a:p>
        </p:txBody>
      </p:sp>
    </p:spTree>
    <p:extLst>
      <p:ext uri="{BB962C8B-B14F-4D97-AF65-F5344CB8AC3E}">
        <p14:creationId xmlns:p14="http://schemas.microsoft.com/office/powerpoint/2010/main" val="3612024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Following the theory of VBH&amp;C, within the vision we made 6 high level commitments which are shown here.</a:t>
            </a:r>
          </a:p>
          <a:p>
            <a:endParaRPr lang="en-GB" dirty="0"/>
          </a:p>
          <a:p>
            <a:r>
              <a:rPr lang="en-GB" dirty="0"/>
              <a:t>They focus on promoting RM, measurement of outcomes, supporting tools to eliminate UV, building a CoP and </a:t>
            </a:r>
            <a:r>
              <a:rPr lang="en-GB" dirty="0" err="1"/>
              <a:t>CofS</a:t>
            </a:r>
            <a:r>
              <a:rPr lang="en-GB" dirty="0"/>
              <a:t>, sustainable care and engaging with the public. </a:t>
            </a:r>
          </a:p>
          <a:p>
            <a:endParaRPr lang="en-GB" dirty="0"/>
          </a:p>
          <a:p>
            <a:r>
              <a:rPr lang="en-GB" dirty="0"/>
              <a:t>These commitments guide us on where our focus will be in delivering VBH&amp;C according to the vision for 2030</a:t>
            </a:r>
          </a:p>
        </p:txBody>
      </p:sp>
      <p:sp>
        <p:nvSpPr>
          <p:cNvPr id="4" name="Slide Number Placeholder 3"/>
          <p:cNvSpPr>
            <a:spLocks noGrp="1"/>
          </p:cNvSpPr>
          <p:nvPr>
            <p:ph type="sldNum" sz="quarter" idx="5"/>
          </p:nvPr>
        </p:nvSpPr>
        <p:spPr/>
        <p:txBody>
          <a:bodyPr/>
          <a:lstStyle/>
          <a:p>
            <a:fld id="{3CBEFAA0-81F9-472F-AD42-2B0D6E9AEF8F}" type="slidenum">
              <a:rPr lang="en-GB" smtClean="0"/>
              <a:t>21</a:t>
            </a:fld>
            <a:endParaRPr lang="en-GB"/>
          </a:p>
        </p:txBody>
      </p:sp>
    </p:spTree>
    <p:extLst>
      <p:ext uri="{BB962C8B-B14F-4D97-AF65-F5344CB8AC3E}">
        <p14:creationId xmlns:p14="http://schemas.microsoft.com/office/powerpoint/2010/main" val="334412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44546A"/>
                </a:solidFill>
                <a:effectLst/>
                <a:latin typeface="Arial" panose="020B0604020202020204" pitchFamily="34" charset="0"/>
              </a:rPr>
              <a:t>Following the vision we were delighted to publish the action plan for Value Based Health and Care on 4</a:t>
            </a:r>
            <a:r>
              <a:rPr lang="en-GB" sz="1800" baseline="30000" dirty="0">
                <a:solidFill>
                  <a:srgbClr val="44546A"/>
                </a:solidFill>
                <a:effectLst/>
                <a:latin typeface="Arial" panose="020B0604020202020204" pitchFamily="34" charset="0"/>
              </a:rPr>
              <a:t>th</a:t>
            </a:r>
            <a:r>
              <a:rPr lang="en-GB" sz="1800" dirty="0">
                <a:solidFill>
                  <a:srgbClr val="44546A"/>
                </a:solidFill>
                <a:effectLst/>
                <a:latin typeface="Arial" panose="020B0604020202020204" pitchFamily="34" charset="0"/>
              </a:rPr>
              <a:t> October this year, which alongside the </a:t>
            </a:r>
            <a:r>
              <a:rPr lang="en-GB" sz="1800" dirty="0" err="1">
                <a:solidFill>
                  <a:srgbClr val="44546A"/>
                </a:solidFill>
                <a:effectLst/>
                <a:latin typeface="Arial" panose="020B0604020202020204" pitchFamily="34" charset="0"/>
              </a:rPr>
              <a:t>CMOs</a:t>
            </a:r>
            <a:r>
              <a:rPr lang="en-GB" sz="1800" dirty="0">
                <a:solidFill>
                  <a:srgbClr val="44546A"/>
                </a:solidFill>
                <a:effectLst/>
                <a:latin typeface="Arial" panose="020B0604020202020204" pitchFamily="34" charset="0"/>
              </a:rPr>
              <a:t> annual reports is our guiding light for implementation of Realistic Medicine, and the delivery of Value Based Health and Care in Scotland.</a:t>
            </a:r>
          </a:p>
          <a:p>
            <a:endParaRPr lang="en-GB" sz="1800" dirty="0">
              <a:solidFill>
                <a:srgbClr val="44546A"/>
              </a:solidFill>
              <a:effectLst/>
              <a:latin typeface="Arial" panose="020B0604020202020204" pitchFamily="34" charset="0"/>
            </a:endParaRPr>
          </a:p>
          <a:p>
            <a:r>
              <a:rPr lang="en-GB" dirty="0"/>
              <a:t>Extensive stakeholder collaboration has helped shape this action plan, we’ve worked with policy teams and stakeholders across Scotland, including a wide variety of health and care professionals to agree the actions in this plan.</a:t>
            </a:r>
          </a:p>
          <a:p>
            <a:endParaRPr lang="en-GB" dirty="0"/>
          </a:p>
          <a:p>
            <a:r>
              <a:rPr lang="en-GB" dirty="0"/>
              <a:t>It is important to note that the plan is focused primarily and appropriately on supporting health and care professionals – no matter their role to practise Realistic Medicine and deliver value based health and care across our health and care system.</a:t>
            </a:r>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EDAC2AAD-E557-429C-96AB-DD74B1B0A85F}" type="slidenum">
              <a:rPr lang="en-GB" smtClean="0"/>
              <a:pPr/>
              <a:t>22</a:t>
            </a:fld>
            <a:endParaRPr lang="en-GB" dirty="0"/>
          </a:p>
        </p:txBody>
      </p:sp>
    </p:spTree>
    <p:extLst>
      <p:ext uri="{BB962C8B-B14F-4D97-AF65-F5344CB8AC3E}">
        <p14:creationId xmlns:p14="http://schemas.microsoft.com/office/powerpoint/2010/main" val="3024114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particular, I wanted to highlight the actions in the plan that are most closely related to outcomes – actions 4 and 5</a:t>
            </a:r>
          </a:p>
          <a:p>
            <a:endParaRPr lang="en-GB" dirty="0"/>
          </a:p>
          <a:p>
            <a:r>
              <a:rPr lang="en-GB" dirty="0"/>
              <a:t>They stem from commitment 2 ----</a:t>
            </a:r>
          </a:p>
          <a:p>
            <a:endParaRPr lang="en-GB" dirty="0"/>
          </a:p>
          <a:p>
            <a:r>
              <a:rPr lang="en-GB" dirty="0"/>
              <a:t>You might not be able to read all of that but it’s just to give an idea of how we have formatted our thinking in the plan. Each action has a why, how will we achieve this, resulting in and measures of success outlined – we intend for this to keep us accountable to what we will expect to see as a result of our actions and how they will contribute towards achieving the vision </a:t>
            </a:r>
          </a:p>
          <a:p>
            <a:endParaRPr lang="en-GB" dirty="0"/>
          </a:p>
          <a:p>
            <a:r>
              <a:rPr lang="en-GB" dirty="0"/>
              <a:t>Action 4 focuses on the development of a PREM for Scotland – this work is already happening with our colleagues in the PCC team in SG and aims to create a way to understand people’s experiences of care across the system – to understand if we are delivering what’s needed </a:t>
            </a:r>
          </a:p>
        </p:txBody>
      </p:sp>
      <p:sp>
        <p:nvSpPr>
          <p:cNvPr id="4" name="Slide Number Placeholder 3"/>
          <p:cNvSpPr>
            <a:spLocks noGrp="1"/>
          </p:cNvSpPr>
          <p:nvPr>
            <p:ph type="sldNum" sz="quarter" idx="5"/>
          </p:nvPr>
        </p:nvSpPr>
        <p:spPr/>
        <p:txBody>
          <a:bodyPr/>
          <a:lstStyle/>
          <a:p>
            <a:fld id="{4A5275BB-B2B0-4E38-B634-9A7B309FCE6A}" type="slidenum">
              <a:rPr lang="en-GB" smtClean="0"/>
              <a:t>23</a:t>
            </a:fld>
            <a:endParaRPr lang="en-GB"/>
          </a:p>
        </p:txBody>
      </p:sp>
    </p:spTree>
    <p:extLst>
      <p:ext uri="{BB962C8B-B14F-4D97-AF65-F5344CB8AC3E}">
        <p14:creationId xmlns:p14="http://schemas.microsoft.com/office/powerpoint/2010/main" val="380607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Action 5 commits us to explore the digital capture of </a:t>
            </a:r>
            <a:r>
              <a:rPr lang="en-GB" dirty="0" err="1"/>
              <a:t>PROMs</a:t>
            </a:r>
            <a:r>
              <a:rPr lang="en-GB" dirty="0"/>
              <a:t> and outcome measures to drive improvement and better value care. We know that there is a lot of work already happening across the country on this and so as a first step we are aiming to understand the current landscape and ensure we don’t duplicate work which is currently happening</a:t>
            </a:r>
          </a:p>
        </p:txBody>
      </p:sp>
      <p:sp>
        <p:nvSpPr>
          <p:cNvPr id="4" name="Slide Number Placeholder 3"/>
          <p:cNvSpPr>
            <a:spLocks noGrp="1"/>
          </p:cNvSpPr>
          <p:nvPr>
            <p:ph type="sldNum" sz="quarter" idx="5"/>
          </p:nvPr>
        </p:nvSpPr>
        <p:spPr/>
        <p:txBody>
          <a:bodyPr/>
          <a:lstStyle/>
          <a:p>
            <a:fld id="{4A5275BB-B2B0-4E38-B634-9A7B309FCE6A}" type="slidenum">
              <a:rPr lang="en-GB" smtClean="0"/>
              <a:t>24</a:t>
            </a:fld>
            <a:endParaRPr lang="en-GB"/>
          </a:p>
        </p:txBody>
      </p:sp>
    </p:spTree>
    <p:extLst>
      <p:ext uri="{BB962C8B-B14F-4D97-AF65-F5344CB8AC3E}">
        <p14:creationId xmlns:p14="http://schemas.microsoft.com/office/powerpoint/2010/main" val="3434917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GB" sz="1200" i="0" dirty="0">
                <a:solidFill>
                  <a:srgbClr val="44546A"/>
                </a:solidFill>
                <a:effectLst/>
                <a:latin typeface="Arial" panose="020B0604020202020204" pitchFamily="34" charset="0"/>
                <a:ea typeface="Times New Roman" panose="02020603050405020304" pitchFamily="18" charset="0"/>
              </a:rPr>
              <a:t>When forming the action plan it was important to us that it included a clear description of what success would look like, following the vision we’ve set out</a:t>
            </a:r>
            <a:endParaRPr lang="en-GB" sz="1100" i="0" dirty="0">
              <a:solidFill>
                <a:srgbClr val="44546A"/>
              </a:solidFill>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1200" i="0" dirty="0">
                <a:solidFill>
                  <a:srgbClr val="44546A"/>
                </a:solidFill>
                <a:effectLst/>
                <a:latin typeface="Arial" panose="020B0604020202020204" pitchFamily="34" charset="0"/>
                <a:ea typeface="Times New Roman" panose="02020603050405020304" pitchFamily="18" charset="0"/>
              </a:rPr>
              <a:t>Throughout the plan, each action has measures of success outlined, however, this image articulates what we would expect to see at a higher level if we are successful in achieving each commitment</a:t>
            </a:r>
            <a:endParaRPr lang="en-GB" sz="1100" i="0" dirty="0">
              <a:solidFill>
                <a:srgbClr val="44546A"/>
              </a:solidFill>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1200" i="0" dirty="0">
                <a:solidFill>
                  <a:srgbClr val="44546A"/>
                </a:solidFill>
                <a:effectLst/>
                <a:latin typeface="Arial" panose="020B0604020202020204" pitchFamily="34" charset="0"/>
                <a:ea typeface="Times New Roman" panose="02020603050405020304" pitchFamily="18" charset="0"/>
              </a:rPr>
              <a:t>There’s a lot of words on the slight but as a quick overview – you can see the importance of the following aspects: </a:t>
            </a:r>
            <a:endParaRPr lang="en-GB" sz="1100" i="0" dirty="0">
              <a:solidFill>
                <a:srgbClr val="44546A"/>
              </a:solidFill>
              <a:effectLst/>
              <a:latin typeface="Calibri" panose="020F0502020204030204" pitchFamily="34" charset="0"/>
              <a:ea typeface="Calibri" panose="020F0502020204030204" pitchFamily="34" charset="0"/>
            </a:endParaRPr>
          </a:p>
          <a:p>
            <a:pPr marL="742950" lvl="1" indent="-285750">
              <a:buFont typeface="Courier New" panose="02070309020205020404" pitchFamily="49" charset="0"/>
              <a:buChar char="o"/>
            </a:pPr>
            <a:r>
              <a:rPr lang="en-GB" sz="1200" i="0" dirty="0">
                <a:solidFill>
                  <a:srgbClr val="44546A"/>
                </a:solidFill>
                <a:effectLst/>
                <a:latin typeface="Arial" panose="020B0604020202020204" pitchFamily="34" charset="0"/>
                <a:ea typeface="Times New Roman" panose="02020603050405020304" pitchFamily="18" charset="0"/>
              </a:rPr>
              <a:t>A shared language </a:t>
            </a:r>
            <a:endParaRPr lang="en-GB" sz="1100" i="0" dirty="0">
              <a:solidFill>
                <a:srgbClr val="44546A"/>
              </a:solidFill>
              <a:effectLst/>
              <a:latin typeface="Calibri" panose="020F0502020204030204" pitchFamily="34" charset="0"/>
              <a:ea typeface="Calibri" panose="020F0502020204030204" pitchFamily="34" charset="0"/>
            </a:endParaRPr>
          </a:p>
          <a:p>
            <a:pPr marL="742950" lvl="1" indent="-285750">
              <a:buFont typeface="Courier New" panose="02070309020205020404" pitchFamily="49" charset="0"/>
              <a:buChar char="o"/>
            </a:pPr>
            <a:r>
              <a:rPr lang="en-GB" sz="1200" i="0" dirty="0">
                <a:solidFill>
                  <a:srgbClr val="44546A"/>
                </a:solidFill>
                <a:effectLst/>
                <a:latin typeface="Arial" panose="020B0604020202020204" pitchFamily="34" charset="0"/>
                <a:ea typeface="Times New Roman" panose="02020603050405020304" pitchFamily="18" charset="0"/>
              </a:rPr>
              <a:t>Whole system working</a:t>
            </a:r>
            <a:endParaRPr lang="en-GB" sz="1100" i="0" dirty="0">
              <a:solidFill>
                <a:srgbClr val="44546A"/>
              </a:solidFill>
              <a:effectLst/>
              <a:latin typeface="Calibri" panose="020F0502020204030204" pitchFamily="34" charset="0"/>
              <a:ea typeface="Calibri" panose="020F0502020204030204" pitchFamily="34" charset="0"/>
            </a:endParaRPr>
          </a:p>
          <a:p>
            <a:pPr marL="742950" lvl="1" indent="-285750">
              <a:buFont typeface="Courier New" panose="02070309020205020404" pitchFamily="49" charset="0"/>
              <a:buChar char="o"/>
            </a:pPr>
            <a:r>
              <a:rPr lang="en-GB" sz="1200" i="0" dirty="0">
                <a:solidFill>
                  <a:srgbClr val="44546A"/>
                </a:solidFill>
                <a:effectLst/>
                <a:latin typeface="Arial" panose="020B0604020202020204" pitchFamily="34" charset="0"/>
                <a:ea typeface="Times New Roman" panose="02020603050405020304" pitchFamily="18" charset="0"/>
              </a:rPr>
              <a:t>A supported and collaborative workforce</a:t>
            </a:r>
            <a:endParaRPr lang="en-GB" sz="1100" i="0" dirty="0">
              <a:solidFill>
                <a:srgbClr val="44546A"/>
              </a:solidFill>
              <a:effectLst/>
              <a:latin typeface="Calibri" panose="020F0502020204030204" pitchFamily="34" charset="0"/>
              <a:ea typeface="Calibri" panose="020F0502020204030204" pitchFamily="34" charset="0"/>
            </a:endParaRPr>
          </a:p>
          <a:p>
            <a:pPr marL="742950" lvl="1" indent="-285750">
              <a:buFont typeface="Courier New" panose="02070309020205020404" pitchFamily="49" charset="0"/>
              <a:buChar char="o"/>
            </a:pPr>
            <a:r>
              <a:rPr lang="en-GB" sz="1200" i="0" dirty="0">
                <a:solidFill>
                  <a:srgbClr val="44546A"/>
                </a:solidFill>
                <a:effectLst/>
                <a:latin typeface="Arial" panose="020B0604020202020204" pitchFamily="34" charset="0"/>
                <a:ea typeface="Times New Roman" panose="02020603050405020304" pitchFamily="18" charset="0"/>
              </a:rPr>
              <a:t>Empowered staff and patients </a:t>
            </a:r>
            <a:endParaRPr lang="en-GB" sz="1100" i="0" dirty="0">
              <a:solidFill>
                <a:srgbClr val="44546A"/>
              </a:solidFill>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A5275BB-B2B0-4E38-B634-9A7B309FCE6A}" type="slidenum">
              <a:rPr lang="en-GB" smtClean="0"/>
              <a:t>25</a:t>
            </a:fld>
            <a:endParaRPr lang="en-GB"/>
          </a:p>
        </p:txBody>
      </p:sp>
    </p:spTree>
    <p:extLst>
      <p:ext uri="{BB962C8B-B14F-4D97-AF65-F5344CB8AC3E}">
        <p14:creationId xmlns:p14="http://schemas.microsoft.com/office/powerpoint/2010/main" val="37685197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fld id="{C64CA316-AA84-470D-8377-932704D1D142}" type="slidenum">
              <a:rPr lang="en-GB" smtClean="0"/>
              <a:t>26</a:t>
            </a:fld>
            <a:endParaRPr lang="en-GB"/>
          </a:p>
        </p:txBody>
      </p:sp>
    </p:spTree>
    <p:extLst>
      <p:ext uri="{BB962C8B-B14F-4D97-AF65-F5344CB8AC3E}">
        <p14:creationId xmlns:p14="http://schemas.microsoft.com/office/powerpoint/2010/main" val="38488391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a:xfrm>
            <a:off x="685800" y="4400549"/>
            <a:ext cx="5486400" cy="3600451"/>
          </a:xfrm>
          <a:prstGeom prst="rect">
            <a:avLst/>
          </a:prstGeom>
        </p:spPr>
        <p:txBody>
          <a:bodyPr/>
          <a:lstStyle/>
          <a:p>
            <a:endParaRPr lang="en-GB"/>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fld id="{C64CA316-AA84-470D-8377-932704D1D142}" type="slidenum">
              <a:rPr lang="en-GB" smtClean="0"/>
              <a:t>27</a:t>
            </a:fld>
            <a:endParaRPr lang="en-GB"/>
          </a:p>
        </p:txBody>
      </p:sp>
    </p:spTree>
    <p:extLst>
      <p:ext uri="{BB962C8B-B14F-4D97-AF65-F5344CB8AC3E}">
        <p14:creationId xmlns:p14="http://schemas.microsoft.com/office/powerpoint/2010/main" val="1068714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a:xfrm>
            <a:off x="685800" y="4400549"/>
            <a:ext cx="5486400" cy="3600451"/>
          </a:xfrm>
          <a:prstGeom prst="rect">
            <a:avLst/>
          </a:prstGeom>
        </p:spPr>
        <p:txBody>
          <a:bodyPr/>
          <a:lstStyle/>
          <a:p>
            <a:endParaRPr lang="en-GB"/>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fld id="{C64CA316-AA84-470D-8377-932704D1D142}" type="slidenum">
              <a:rPr lang="en-GB" smtClean="0"/>
              <a:t>28</a:t>
            </a:fld>
            <a:endParaRPr lang="en-GB"/>
          </a:p>
        </p:txBody>
      </p:sp>
    </p:spTree>
    <p:extLst>
      <p:ext uri="{BB962C8B-B14F-4D97-AF65-F5344CB8AC3E}">
        <p14:creationId xmlns:p14="http://schemas.microsoft.com/office/powerpoint/2010/main" val="19443795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a:xfrm>
            <a:off x="685800" y="4400549"/>
            <a:ext cx="5486400" cy="3600451"/>
          </a:xfrm>
          <a:prstGeom prst="rect">
            <a:avLst/>
          </a:prstGeom>
        </p:spPr>
        <p:txBody>
          <a:bodyPr/>
          <a:lstStyle/>
          <a:p>
            <a:endParaRPr lang="en-GB" b="0"/>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fld id="{C64CA316-AA84-470D-8377-932704D1D142}" type="slidenum">
              <a:rPr lang="en-GB" smtClean="0"/>
              <a:t>29</a:t>
            </a:fld>
            <a:endParaRPr lang="en-GB"/>
          </a:p>
        </p:txBody>
      </p:sp>
    </p:spTree>
    <p:extLst>
      <p:ext uri="{BB962C8B-B14F-4D97-AF65-F5344CB8AC3E}">
        <p14:creationId xmlns:p14="http://schemas.microsoft.com/office/powerpoint/2010/main" val="23677821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a:xfrm>
            <a:off x="685800" y="4400549"/>
            <a:ext cx="5486400" cy="3600451"/>
          </a:xfrm>
          <a:prstGeom prst="rect">
            <a:avLst/>
          </a:prstGeom>
        </p:spPr>
        <p:txBody>
          <a:bodyPr/>
          <a:lstStyle/>
          <a:p>
            <a:endParaRPr lang="en-GB"/>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4CA316-AA84-470D-8377-932704D1D1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04267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a:xfrm>
            <a:off x="685800" y="4400549"/>
            <a:ext cx="5486400" cy="3600451"/>
          </a:xfrm>
          <a:prstGeom prst="rect">
            <a:avLst/>
          </a:prstGeom>
        </p:spPr>
        <p:txBody>
          <a:bodyPr/>
          <a:lstStyle/>
          <a:p>
            <a:endParaRPr lang="en-GB"/>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4CA316-AA84-470D-8377-932704D1D1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326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A8534-BE30-0D45-9949-0F8A3FF2466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F66CCDF-0C8A-DD35-5549-3CB8241CDF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7051431-3E66-CD1B-1755-D0E5722969AD}"/>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5" name="Footer Placeholder 4">
            <a:extLst>
              <a:ext uri="{FF2B5EF4-FFF2-40B4-BE49-F238E27FC236}">
                <a16:creationId xmlns:a16="http://schemas.microsoft.com/office/drawing/2014/main" id="{91E0678E-F1DB-3754-9DFE-FBA62674D8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0ADAA0-E462-9234-28A4-8EF49CEBF975}"/>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3472547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12AA2-E00E-5028-5BB1-DF5847CED39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6B5EFDE-C69B-C285-26FC-F647929C6BB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800ED3A-6C6F-668A-4886-B80F39697144}"/>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5" name="Footer Placeholder 4">
            <a:extLst>
              <a:ext uri="{FF2B5EF4-FFF2-40B4-BE49-F238E27FC236}">
                <a16:creationId xmlns:a16="http://schemas.microsoft.com/office/drawing/2014/main" id="{C660ABAF-08DB-B04C-FC4E-BDA6C5812D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F86CCB-33DE-1F7F-227E-1E6D43909699}"/>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3793066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86BF0-1701-19D4-8572-CAA27474BA0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EC1F3DDA-7A5A-1891-41FD-6631FF4C3B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AD1C6FC-1E1E-0268-AF0E-708D4A4304AF}"/>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5" name="Footer Placeholder 4">
            <a:extLst>
              <a:ext uri="{FF2B5EF4-FFF2-40B4-BE49-F238E27FC236}">
                <a16:creationId xmlns:a16="http://schemas.microsoft.com/office/drawing/2014/main" id="{E8BA0D10-A2A3-39E7-B53B-93C5EF82C7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FA6BC8-A082-561E-8186-584C4C4D9EEC}"/>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3224831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606FC-71C8-BD77-25D5-76C52E5D90D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11CE1A3-0215-EEC3-C9CE-815FE9F54D3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F9439C4-BB61-4A7E-C0C7-8AF4E5293A7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8B4C0CB-A571-1890-C0B2-D5D3D0E8D570}"/>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6" name="Footer Placeholder 5">
            <a:extLst>
              <a:ext uri="{FF2B5EF4-FFF2-40B4-BE49-F238E27FC236}">
                <a16:creationId xmlns:a16="http://schemas.microsoft.com/office/drawing/2014/main" id="{8F46EC23-2543-70FF-ED62-0AB4496F0B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A55E1F-ED74-408C-B3F7-5D720CC626F1}"/>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227220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DFDE3-87E9-D851-DFE5-544633C7203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5D4D5D0-F3C4-CB78-59C4-021D6F5E20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850FE32-05D5-E073-3583-0EFB6B06BAE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7DCEADC-FEBE-6175-2ADA-F83E65578E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F0F3201-456E-FB9A-09D3-988C8E05B3A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D8351AC-09D5-E7B9-C750-92A277BFD145}"/>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8" name="Footer Placeholder 7">
            <a:extLst>
              <a:ext uri="{FF2B5EF4-FFF2-40B4-BE49-F238E27FC236}">
                <a16:creationId xmlns:a16="http://schemas.microsoft.com/office/drawing/2014/main" id="{E3F12220-10E6-05B8-E4FC-8BC5F94DB7D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5A4822E-7865-5199-449D-192392F1F5B9}"/>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107532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51688-F1C1-93FE-636F-51279FC6FA3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4D0490C-9B4E-E432-894E-EEDCA7BD49CF}"/>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4" name="Footer Placeholder 3">
            <a:extLst>
              <a:ext uri="{FF2B5EF4-FFF2-40B4-BE49-F238E27FC236}">
                <a16:creationId xmlns:a16="http://schemas.microsoft.com/office/drawing/2014/main" id="{A454D286-23AB-67F0-4B53-CDBCAD8839F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3F97BCC-F887-C10A-2AC6-216656BE708D}"/>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3995991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4ADA6F-CB14-5251-D91D-11A390A0E822}"/>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3" name="Footer Placeholder 2">
            <a:extLst>
              <a:ext uri="{FF2B5EF4-FFF2-40B4-BE49-F238E27FC236}">
                <a16:creationId xmlns:a16="http://schemas.microsoft.com/office/drawing/2014/main" id="{6CBF5284-BA4A-17FB-B449-89417A787FB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7E2889B-CF76-A0CE-CD47-80ECD1EDDCF2}"/>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2155863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8CF10-538C-5E2C-9A3B-2A8E481BE5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AEC8F56-B2C4-6304-7FA1-38CE534F65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0F8398E-BD78-34AD-C888-4B2B3A85AB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EEF8B7F-4073-0861-AE59-7EE1371EB57D}"/>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6" name="Footer Placeholder 5">
            <a:extLst>
              <a:ext uri="{FF2B5EF4-FFF2-40B4-BE49-F238E27FC236}">
                <a16:creationId xmlns:a16="http://schemas.microsoft.com/office/drawing/2014/main" id="{9047980C-5E74-7B09-5C4C-33E678BB82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EBBC74-3249-1AC3-8203-20D461702E76}"/>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2480508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39DE3-23E8-C407-C607-A2D587691DA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FC5EDEE7-9E6A-C862-2819-2BB4DAB047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8F0172-183F-873E-4B9B-F7A5F81900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D0DE0BB-2F33-17F9-F5CE-EAD62AF086E6}"/>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6" name="Footer Placeholder 5">
            <a:extLst>
              <a:ext uri="{FF2B5EF4-FFF2-40B4-BE49-F238E27FC236}">
                <a16:creationId xmlns:a16="http://schemas.microsoft.com/office/drawing/2014/main" id="{ABAB3C20-F3DB-CAB9-EB4D-A3813C9FEA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E658CF-74F3-E9E1-9CAA-D8C8D759FBF2}"/>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889437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31AD0-FF8F-A3FB-9E85-DACE7A0828D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AEE2557-66CC-0366-F576-9714D8775C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1573501-B566-4510-A950-6D4542553CEB}"/>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5" name="Footer Placeholder 4">
            <a:extLst>
              <a:ext uri="{FF2B5EF4-FFF2-40B4-BE49-F238E27FC236}">
                <a16:creationId xmlns:a16="http://schemas.microsoft.com/office/drawing/2014/main" id="{6026B0F2-4933-A6FF-41F2-209A064B4C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88A0E4-1638-7557-361E-97D1C0ADC2C3}"/>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289878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F29654-8B58-518E-A5BE-F48115AD58F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2CD53FB-7EF3-AB67-3277-B86311B19E2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9D1AD8C-F45D-5D30-A009-5C672D4BABAF}"/>
              </a:ext>
            </a:extLst>
          </p:cNvPr>
          <p:cNvSpPr>
            <a:spLocks noGrp="1"/>
          </p:cNvSpPr>
          <p:nvPr>
            <p:ph type="dt" sz="half" idx="10"/>
          </p:nvPr>
        </p:nvSpPr>
        <p:spPr/>
        <p:txBody>
          <a:bodyPr/>
          <a:lstStyle/>
          <a:p>
            <a:fld id="{B6D668C5-0D81-4B16-82A1-8C3CFFAA1E29}" type="datetimeFigureOut">
              <a:rPr lang="en-GB" smtClean="0"/>
              <a:t>09/01/2024</a:t>
            </a:fld>
            <a:endParaRPr lang="en-GB"/>
          </a:p>
        </p:txBody>
      </p:sp>
      <p:sp>
        <p:nvSpPr>
          <p:cNvPr id="5" name="Footer Placeholder 4">
            <a:extLst>
              <a:ext uri="{FF2B5EF4-FFF2-40B4-BE49-F238E27FC236}">
                <a16:creationId xmlns:a16="http://schemas.microsoft.com/office/drawing/2014/main" id="{0A1AE21F-EA12-43F0-091B-D412ECC9FA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4AD057-89C7-8D22-7318-59D93A1D0BBA}"/>
              </a:ext>
            </a:extLst>
          </p:cNvPr>
          <p:cNvSpPr>
            <a:spLocks noGrp="1"/>
          </p:cNvSpPr>
          <p:nvPr>
            <p:ph type="sldNum" sz="quarter" idx="12"/>
          </p:nvPr>
        </p:nvSpPr>
        <p:spPr/>
        <p:txBody>
          <a:bodyPr/>
          <a:lstStyle/>
          <a:p>
            <a:fld id="{6F040654-C72F-472C-A919-361E65B27E57}" type="slidenum">
              <a:rPr lang="en-GB" smtClean="0"/>
              <a:t>‹#›</a:t>
            </a:fld>
            <a:endParaRPr lang="en-GB"/>
          </a:p>
        </p:txBody>
      </p:sp>
    </p:spTree>
    <p:extLst>
      <p:ext uri="{BB962C8B-B14F-4D97-AF65-F5344CB8AC3E}">
        <p14:creationId xmlns:p14="http://schemas.microsoft.com/office/powerpoint/2010/main" val="3901918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150D8C-C0BE-AF46-B688-3798A8E41160}"/>
              </a:ext>
            </a:extLst>
          </p:cNvPr>
          <p:cNvSpPr/>
          <p:nvPr userDrawn="1"/>
        </p:nvSpPr>
        <p:spPr>
          <a:xfrm>
            <a:off x="0" y="174729"/>
            <a:ext cx="12192000" cy="1437548"/>
          </a:xfrm>
          <a:prstGeom prst="rect">
            <a:avLst/>
          </a:prstGeom>
          <a:solidFill>
            <a:srgbClr val="0443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Text Placeholder 2">
            <a:extLst>
              <a:ext uri="{FF2B5EF4-FFF2-40B4-BE49-F238E27FC236}">
                <a16:creationId xmlns:a16="http://schemas.microsoft.com/office/drawing/2014/main" id="{0A45CC62-8A13-5942-9298-B02EC4AD42C0}"/>
              </a:ext>
            </a:extLst>
          </p:cNvPr>
          <p:cNvSpPr>
            <a:spLocks noGrp="1"/>
          </p:cNvSpPr>
          <p:nvPr>
            <p:ph type="body" sz="quarter" idx="14" hasCustomPrompt="1"/>
          </p:nvPr>
        </p:nvSpPr>
        <p:spPr>
          <a:xfrm>
            <a:off x="1983493" y="956857"/>
            <a:ext cx="7703768" cy="614779"/>
          </a:xfrm>
        </p:spPr>
        <p:txBody>
          <a:bodyPr>
            <a:normAutofit/>
          </a:bodyPr>
          <a:lstStyle>
            <a:lvl1pPr marL="0" indent="0">
              <a:buNone/>
              <a:defRPr sz="3200">
                <a:solidFill>
                  <a:srgbClr val="66CCFF"/>
                </a:solidFill>
              </a:defRPr>
            </a:lvl1pPr>
            <a:lvl2pPr marL="609585" indent="0" algn="l">
              <a:buNone/>
              <a:defRPr>
                <a:solidFill>
                  <a:srgbClr val="66CCFF"/>
                </a:solidFill>
              </a:defRPr>
            </a:lvl2pPr>
          </a:lstStyle>
          <a:p>
            <a:pPr lvl="0"/>
            <a:r>
              <a:rPr lang="en-GB"/>
              <a:t>Second level</a:t>
            </a:r>
          </a:p>
        </p:txBody>
      </p:sp>
      <p:pic>
        <p:nvPicPr>
          <p:cNvPr id="9" name="Picture 8">
            <a:extLst>
              <a:ext uri="{FF2B5EF4-FFF2-40B4-BE49-F238E27FC236}">
                <a16:creationId xmlns:a16="http://schemas.microsoft.com/office/drawing/2014/main" id="{E9425589-58CC-BA44-89A8-1152C02CA9A7}"/>
              </a:ext>
            </a:extLst>
          </p:cNvPr>
          <p:cNvPicPr>
            <a:picLocks noChangeAspect="1"/>
          </p:cNvPicPr>
          <p:nvPr userDrawn="1"/>
        </p:nvPicPr>
        <p:blipFill>
          <a:blip r:embed="rId2"/>
          <a:stretch>
            <a:fillRect/>
          </a:stretch>
        </p:blipFill>
        <p:spPr>
          <a:xfrm>
            <a:off x="300441" y="373597"/>
            <a:ext cx="1038851" cy="1035257"/>
          </a:xfrm>
          <a:prstGeom prst="rect">
            <a:avLst/>
          </a:prstGeom>
        </p:spPr>
      </p:pic>
      <p:sp>
        <p:nvSpPr>
          <p:cNvPr id="2" name="Title 1">
            <a:extLst>
              <a:ext uri="{FF2B5EF4-FFF2-40B4-BE49-F238E27FC236}">
                <a16:creationId xmlns:a16="http://schemas.microsoft.com/office/drawing/2014/main" id="{D59D58F6-E889-44FA-A0B7-224499EEC160}"/>
              </a:ext>
            </a:extLst>
          </p:cNvPr>
          <p:cNvSpPr>
            <a:spLocks noGrp="1"/>
          </p:cNvSpPr>
          <p:nvPr>
            <p:ph type="title"/>
          </p:nvPr>
        </p:nvSpPr>
        <p:spPr>
          <a:xfrm>
            <a:off x="1983494" y="248035"/>
            <a:ext cx="7703767" cy="708823"/>
          </a:xfrm>
        </p:spPr>
        <p:txBody>
          <a:bodyPr>
            <a:noAutofit/>
          </a:bodyPr>
          <a:lstStyle>
            <a:lvl1pPr algn="l">
              <a:defRPr sz="4800">
                <a:solidFill>
                  <a:schemeClr val="bg1"/>
                </a:solidFill>
                <a:latin typeface="Source Sans Pro" panose="020B0503030403020204" pitchFamily="34" charset="0"/>
              </a:defRPr>
            </a:lvl1pPr>
          </a:lstStyle>
          <a:p>
            <a:r>
              <a:rPr lang="en-US"/>
              <a:t>Click to edit Master title style</a:t>
            </a:r>
            <a:endParaRPr lang="en-GB"/>
          </a:p>
        </p:txBody>
      </p:sp>
      <p:cxnSp>
        <p:nvCxnSpPr>
          <p:cNvPr id="10" name="Straight Connector 9">
            <a:extLst>
              <a:ext uri="{FF2B5EF4-FFF2-40B4-BE49-F238E27FC236}">
                <a16:creationId xmlns:a16="http://schemas.microsoft.com/office/drawing/2014/main" id="{085776EA-D8CB-9F4D-9E50-6D0DB218675E}"/>
              </a:ext>
            </a:extLst>
          </p:cNvPr>
          <p:cNvCxnSpPr>
            <a:cxnSpLocks/>
          </p:cNvCxnSpPr>
          <p:nvPr userDrawn="1"/>
        </p:nvCxnSpPr>
        <p:spPr>
          <a:xfrm>
            <a:off x="1692623" y="294957"/>
            <a:ext cx="0" cy="1168711"/>
          </a:xfrm>
          <a:prstGeom prst="line">
            <a:avLst/>
          </a:prstGeom>
          <a:ln w="44450">
            <a:solidFill>
              <a:schemeClr val="bg1">
                <a:alpha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2077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Sl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80089-1C7C-451E-A047-19DBD42FD242}"/>
              </a:ext>
            </a:extLst>
          </p:cNvPr>
          <p:cNvSpPr>
            <a:spLocks noGrp="1"/>
          </p:cNvSpPr>
          <p:nvPr>
            <p:ph type="title"/>
          </p:nvPr>
        </p:nvSpPr>
        <p:spPr>
          <a:xfrm>
            <a:off x="1020297" y="944563"/>
            <a:ext cx="10972800" cy="695480"/>
          </a:xfrm>
        </p:spPr>
        <p:txBody>
          <a:bodyPr>
            <a:noAutofit/>
          </a:bodyPr>
          <a:lstStyle>
            <a:lvl1pPr algn="l">
              <a:defRPr sz="4800">
                <a:solidFill>
                  <a:srgbClr val="17365E"/>
                </a:solidFill>
                <a:latin typeface="Source Sans Pro" panose="020B0503030403020204" pitchFamily="34" charset="0"/>
              </a:defRPr>
            </a:lvl1pPr>
          </a:lstStyle>
          <a:p>
            <a:r>
              <a:rPr lang="en-US"/>
              <a:t>Click to edit Master title style</a:t>
            </a:r>
            <a:endParaRPr lang="en-GB"/>
          </a:p>
        </p:txBody>
      </p:sp>
      <p:sp>
        <p:nvSpPr>
          <p:cNvPr id="10" name="Rectangle 9"/>
          <p:cNvSpPr/>
          <p:nvPr userDrawn="1"/>
        </p:nvSpPr>
        <p:spPr>
          <a:xfrm>
            <a:off x="0" y="1"/>
            <a:ext cx="12192000" cy="464052"/>
          </a:xfrm>
          <a:prstGeom prst="rect">
            <a:avLst/>
          </a:prstGeom>
          <a:solidFill>
            <a:srgbClr val="00428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2400"/>
          </a:p>
        </p:txBody>
      </p:sp>
      <p:sp>
        <p:nvSpPr>
          <p:cNvPr id="11" name="Rectangle 10"/>
          <p:cNvSpPr/>
          <p:nvPr userDrawn="1"/>
        </p:nvSpPr>
        <p:spPr>
          <a:xfrm>
            <a:off x="0" y="6602568"/>
            <a:ext cx="12192000" cy="255432"/>
          </a:xfrm>
          <a:prstGeom prst="rect">
            <a:avLst/>
          </a:prstGeom>
          <a:solidFill>
            <a:srgbClr val="00428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2400"/>
          </a:p>
        </p:txBody>
      </p:sp>
      <p:sp>
        <p:nvSpPr>
          <p:cNvPr id="8" name="TextBox 7"/>
          <p:cNvSpPr txBox="1"/>
          <p:nvPr userDrawn="1"/>
        </p:nvSpPr>
        <p:spPr>
          <a:xfrm>
            <a:off x="141106" y="13307"/>
            <a:ext cx="5177461" cy="4205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133">
                <a:solidFill>
                  <a:schemeClr val="bg1"/>
                </a:solidFill>
              </a:rPr>
              <a:t>NHS Education for Scotland</a:t>
            </a:r>
          </a:p>
        </p:txBody>
      </p:sp>
      <p:sp>
        <p:nvSpPr>
          <p:cNvPr id="3" name="Text Placeholder 2"/>
          <p:cNvSpPr>
            <a:spLocks noGrp="1"/>
          </p:cNvSpPr>
          <p:nvPr>
            <p:ph type="body" sz="quarter" idx="10"/>
          </p:nvPr>
        </p:nvSpPr>
        <p:spPr>
          <a:xfrm>
            <a:off x="1020296" y="1798798"/>
            <a:ext cx="10246381" cy="4486261"/>
          </a:xfrm>
        </p:spPr>
        <p:txBody>
          <a:bodyPr/>
          <a:lstStyle>
            <a:lvl1pPr>
              <a:defRPr>
                <a:solidFill>
                  <a:schemeClr val="tx2">
                    <a:lumMod val="75000"/>
                  </a:schemeClr>
                </a:solidFill>
                <a:latin typeface="Source Sans Pro"/>
                <a:cs typeface="Source Sans Pro"/>
              </a:defRPr>
            </a:lvl1pPr>
            <a:lvl2pPr>
              <a:defRPr>
                <a:solidFill>
                  <a:schemeClr val="tx2">
                    <a:lumMod val="75000"/>
                  </a:schemeClr>
                </a:solidFill>
                <a:latin typeface="Source Sans Pro"/>
                <a:cs typeface="Source Sans Pro"/>
              </a:defRPr>
            </a:lvl2pPr>
            <a:lvl3pPr>
              <a:defRPr>
                <a:solidFill>
                  <a:schemeClr val="tx2">
                    <a:lumMod val="75000"/>
                  </a:schemeClr>
                </a:solidFill>
                <a:latin typeface="Source Sans Pro"/>
                <a:cs typeface="Source Sans Pro"/>
              </a:defRPr>
            </a:lvl3pPr>
            <a:lvl4pPr>
              <a:defRPr>
                <a:solidFill>
                  <a:schemeClr val="tx2">
                    <a:lumMod val="75000"/>
                  </a:schemeClr>
                </a:solidFill>
                <a:latin typeface="Source Sans Pro"/>
                <a:cs typeface="Source Sans Pro"/>
              </a:defRPr>
            </a:lvl4pPr>
            <a:lvl5pPr>
              <a:defRPr>
                <a:solidFill>
                  <a:schemeClr val="tx2">
                    <a:lumMod val="75000"/>
                  </a:schemeClr>
                </a:solidFill>
                <a:latin typeface="Source Sans Pro"/>
                <a:cs typeface="Source Sans Pro"/>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15753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and Image Slide">
    <p:spTree>
      <p:nvGrpSpPr>
        <p:cNvPr id="1" name=""/>
        <p:cNvGrpSpPr/>
        <p:nvPr/>
      </p:nvGrpSpPr>
      <p:grpSpPr>
        <a:xfrm>
          <a:off x="0" y="0"/>
          <a:ext cx="0" cy="0"/>
          <a:chOff x="0" y="0"/>
          <a:chExt cx="0" cy="0"/>
        </a:xfrm>
      </p:grpSpPr>
      <p:sp>
        <p:nvSpPr>
          <p:cNvPr id="11" name="Rectangle 10"/>
          <p:cNvSpPr/>
          <p:nvPr userDrawn="1"/>
        </p:nvSpPr>
        <p:spPr>
          <a:xfrm>
            <a:off x="0" y="6602568"/>
            <a:ext cx="12192000" cy="255432"/>
          </a:xfrm>
          <a:prstGeom prst="rect">
            <a:avLst/>
          </a:prstGeom>
          <a:solidFill>
            <a:srgbClr val="00428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2400"/>
          </a:p>
        </p:txBody>
      </p:sp>
      <p:sp>
        <p:nvSpPr>
          <p:cNvPr id="3" name="Text Placeholder 2"/>
          <p:cNvSpPr>
            <a:spLocks noGrp="1"/>
          </p:cNvSpPr>
          <p:nvPr>
            <p:ph type="body" sz="quarter" idx="10"/>
          </p:nvPr>
        </p:nvSpPr>
        <p:spPr>
          <a:xfrm>
            <a:off x="1020298" y="1798798"/>
            <a:ext cx="4851836" cy="4486261"/>
          </a:xfrm>
        </p:spPr>
        <p:txBody>
          <a:bodyPr/>
          <a:lstStyle>
            <a:lvl1pPr>
              <a:defRPr>
                <a:solidFill>
                  <a:schemeClr val="tx2">
                    <a:lumMod val="75000"/>
                  </a:schemeClr>
                </a:solidFill>
                <a:latin typeface="Source Sans Pro"/>
                <a:cs typeface="Source Sans Pro"/>
              </a:defRPr>
            </a:lvl1pPr>
            <a:lvl2pPr>
              <a:defRPr>
                <a:solidFill>
                  <a:schemeClr val="tx2">
                    <a:lumMod val="75000"/>
                  </a:schemeClr>
                </a:solidFill>
                <a:latin typeface="Source Sans Pro"/>
                <a:cs typeface="Source Sans Pro"/>
              </a:defRPr>
            </a:lvl2pPr>
            <a:lvl3pPr>
              <a:defRPr>
                <a:solidFill>
                  <a:schemeClr val="tx2">
                    <a:lumMod val="75000"/>
                  </a:schemeClr>
                </a:solidFill>
                <a:latin typeface="Source Sans Pro"/>
                <a:cs typeface="Source Sans Pro"/>
              </a:defRPr>
            </a:lvl3pPr>
            <a:lvl4pPr>
              <a:defRPr>
                <a:solidFill>
                  <a:schemeClr val="tx2">
                    <a:lumMod val="75000"/>
                  </a:schemeClr>
                </a:solidFill>
                <a:latin typeface="Source Sans Pro"/>
                <a:cs typeface="Source Sans Pro"/>
              </a:defRPr>
            </a:lvl4pPr>
            <a:lvl5pPr>
              <a:defRPr>
                <a:solidFill>
                  <a:schemeClr val="tx2">
                    <a:lumMod val="75000"/>
                  </a:schemeClr>
                </a:solidFill>
                <a:latin typeface="Source Sans Pro"/>
                <a:cs typeface="Source Sans Pro"/>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Picture Placeholder 3"/>
          <p:cNvSpPr>
            <a:spLocks noGrp="1"/>
          </p:cNvSpPr>
          <p:nvPr>
            <p:ph type="pic" sz="quarter" idx="12"/>
          </p:nvPr>
        </p:nvSpPr>
        <p:spPr>
          <a:xfrm>
            <a:off x="6068484" y="1798639"/>
            <a:ext cx="5198533" cy="4486275"/>
          </a:xfrm>
        </p:spPr>
        <p:txBody>
          <a:bodyPr/>
          <a:lstStyle>
            <a:lvl1pPr>
              <a:defRPr>
                <a:solidFill>
                  <a:srgbClr val="17375E"/>
                </a:solidFill>
              </a:defRPr>
            </a:lvl1pPr>
          </a:lstStyle>
          <a:p>
            <a:endParaRPr lang="en-US"/>
          </a:p>
        </p:txBody>
      </p:sp>
      <p:sp>
        <p:nvSpPr>
          <p:cNvPr id="9" name="Rectangle 8">
            <a:extLst>
              <a:ext uri="{FF2B5EF4-FFF2-40B4-BE49-F238E27FC236}">
                <a16:creationId xmlns:a16="http://schemas.microsoft.com/office/drawing/2014/main" id="{DF415E4E-20A8-DB4C-BFC2-2CB11BAA1EDB}"/>
              </a:ext>
            </a:extLst>
          </p:cNvPr>
          <p:cNvSpPr/>
          <p:nvPr userDrawn="1"/>
        </p:nvSpPr>
        <p:spPr>
          <a:xfrm>
            <a:off x="0" y="1"/>
            <a:ext cx="12192000" cy="464052"/>
          </a:xfrm>
          <a:prstGeom prst="rect">
            <a:avLst/>
          </a:prstGeom>
          <a:solidFill>
            <a:srgbClr val="00428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2400"/>
          </a:p>
        </p:txBody>
      </p:sp>
      <p:sp>
        <p:nvSpPr>
          <p:cNvPr id="12" name="TextBox 11">
            <a:extLst>
              <a:ext uri="{FF2B5EF4-FFF2-40B4-BE49-F238E27FC236}">
                <a16:creationId xmlns:a16="http://schemas.microsoft.com/office/drawing/2014/main" id="{B62D7BB0-A125-6345-874D-587ADC1CE88B}"/>
              </a:ext>
            </a:extLst>
          </p:cNvPr>
          <p:cNvSpPr txBox="1"/>
          <p:nvPr userDrawn="1"/>
        </p:nvSpPr>
        <p:spPr>
          <a:xfrm>
            <a:off x="141106" y="13307"/>
            <a:ext cx="5177461" cy="4205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133">
                <a:solidFill>
                  <a:schemeClr val="bg1"/>
                </a:solidFill>
              </a:rPr>
              <a:t>NHS Education for Scotland</a:t>
            </a:r>
          </a:p>
        </p:txBody>
      </p:sp>
      <p:sp>
        <p:nvSpPr>
          <p:cNvPr id="8" name="Title 1">
            <a:extLst>
              <a:ext uri="{FF2B5EF4-FFF2-40B4-BE49-F238E27FC236}">
                <a16:creationId xmlns:a16="http://schemas.microsoft.com/office/drawing/2014/main" id="{5CD1960E-0000-4EC6-BA44-A5A0921B9A37}"/>
              </a:ext>
            </a:extLst>
          </p:cNvPr>
          <p:cNvSpPr>
            <a:spLocks noGrp="1"/>
          </p:cNvSpPr>
          <p:nvPr>
            <p:ph type="title"/>
          </p:nvPr>
        </p:nvSpPr>
        <p:spPr>
          <a:xfrm>
            <a:off x="1020297" y="944563"/>
            <a:ext cx="10972800" cy="695480"/>
          </a:xfrm>
        </p:spPr>
        <p:txBody>
          <a:bodyPr>
            <a:noAutofit/>
          </a:bodyPr>
          <a:lstStyle>
            <a:lvl1pPr algn="l">
              <a:defRPr sz="4800">
                <a:solidFill>
                  <a:srgbClr val="17365E"/>
                </a:solidFill>
                <a:latin typeface="Source Sans Pro" panose="020B0503030403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4196876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7DF70EE-484A-4681-95C3-DAD558ECB107}" type="datetimeFigureOut">
              <a:rPr lang="en-GB" smtClean="0"/>
              <a:t>09/01/2024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601223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DF70EE-484A-4681-95C3-DAD558ECB107}" type="datetimeFigureOut">
              <a:rPr lang="en-GB" smtClean="0"/>
              <a:t>09/01/2024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3368386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7DF70EE-484A-4681-95C3-DAD558ECB107}" type="datetimeFigureOut">
              <a:rPr lang="en-GB" smtClean="0"/>
              <a:t>09/01/2024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3484962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7DF70EE-484A-4681-95C3-DAD558ECB107}" type="datetimeFigureOut">
              <a:rPr lang="en-GB" smtClean="0"/>
              <a:t>09/01/2024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2248689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7DF70EE-484A-4681-95C3-DAD558ECB107}" type="datetimeFigureOut">
              <a:rPr lang="en-GB" smtClean="0"/>
              <a:t>09/01/2024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444520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7DF70EE-484A-4681-95C3-DAD558ECB107}" type="datetimeFigureOut">
              <a:rPr lang="en-GB" smtClean="0"/>
              <a:t>09/01/2024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1471501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F70EE-484A-4681-95C3-DAD558ECB107}" type="datetimeFigureOut">
              <a:rPr lang="en-GB" smtClean="0"/>
              <a:t>09/01/2024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27935583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7DF70EE-484A-4681-95C3-DAD558ECB107}" type="datetimeFigureOut">
              <a:rPr lang="en-GB" smtClean="0"/>
              <a:t>09/01/2024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26297645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7DF70EE-484A-4681-95C3-DAD558ECB107}" type="datetimeFigureOut">
              <a:rPr lang="en-GB" smtClean="0"/>
              <a:t>09/01/2024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2717491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DF70EE-484A-4681-95C3-DAD558ECB107}" type="datetimeFigureOut">
              <a:rPr lang="en-GB" smtClean="0"/>
              <a:t>09/01/2024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5254610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DF70EE-484A-4681-95C3-DAD558ECB107}" type="datetimeFigureOut">
              <a:rPr lang="en-GB" smtClean="0"/>
              <a:t>09/01/2024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68698-74F7-4B8F-8DBC-DA26B6D07E8D}" type="slidenum">
              <a:rPr lang="en-GB" smtClean="0"/>
              <a:t>‹#›</a:t>
            </a:fld>
            <a:endParaRPr lang="en-GB"/>
          </a:p>
        </p:txBody>
      </p:sp>
    </p:spTree>
    <p:extLst>
      <p:ext uri="{BB962C8B-B14F-4D97-AF65-F5344CB8AC3E}">
        <p14:creationId xmlns:p14="http://schemas.microsoft.com/office/powerpoint/2010/main" val="2766409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8B39D8-69E0-AA19-0228-9DA1D0ED63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C012E8F-2F13-0A02-FD52-A717B6C75C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9331570-5A39-09AA-D9C4-BE57B2A1CE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668C5-0D81-4B16-82A1-8C3CFFAA1E29}" type="datetimeFigureOut">
              <a:rPr lang="en-GB" smtClean="0"/>
              <a:t>09/01/2024</a:t>
            </a:fld>
            <a:endParaRPr lang="en-GB"/>
          </a:p>
        </p:txBody>
      </p:sp>
      <p:sp>
        <p:nvSpPr>
          <p:cNvPr id="5" name="Footer Placeholder 4">
            <a:extLst>
              <a:ext uri="{FF2B5EF4-FFF2-40B4-BE49-F238E27FC236}">
                <a16:creationId xmlns:a16="http://schemas.microsoft.com/office/drawing/2014/main" id="{8FD7110D-3E97-149F-0663-FF89E76A2D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6B752A5-5C78-35AA-D7F6-850E2549BF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040654-C72F-472C-A919-361E65B27E57}" type="slidenum">
              <a:rPr lang="en-GB" smtClean="0"/>
              <a:t>‹#›</a:t>
            </a:fld>
            <a:endParaRPr lang="en-GB"/>
          </a:p>
        </p:txBody>
      </p:sp>
    </p:spTree>
    <p:extLst>
      <p:ext uri="{BB962C8B-B14F-4D97-AF65-F5344CB8AC3E}">
        <p14:creationId xmlns:p14="http://schemas.microsoft.com/office/powerpoint/2010/main" val="312351967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DF70EE-484A-4681-95C3-DAD558ECB107}" type="datetimeFigureOut">
              <a:rPr lang="en-GB" smtClean="0"/>
              <a:t>09/01/2024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68698-74F7-4B8F-8DBC-DA26B6D07E8D}" type="slidenum">
              <a:rPr lang="en-GB" smtClean="0"/>
              <a:t>‹#›</a:t>
            </a:fld>
            <a:endParaRPr lang="en-GB"/>
          </a:p>
        </p:txBody>
      </p:sp>
    </p:spTree>
    <p:extLst>
      <p:ext uri="{BB962C8B-B14F-4D97-AF65-F5344CB8AC3E}">
        <p14:creationId xmlns:p14="http://schemas.microsoft.com/office/powerpoint/2010/main" val="672258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wall.sli.do/event/s5jE7DPtiioaDRXYk9do4V?section=17ddb2b7-341a-4049-bc97-4eec3d64479c"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8.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1.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8.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www.youtube.com/embed/5C9yruIGV4k?feature=oembed" TargetMode="Externa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hyperlink" Target="mailto:Julia.Mackel@nhs.scot"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hyperlink" Target="https://learn.nes.nhs.scot/18350/realistic-medicine"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ideo" Target="https://player.vimeo.com/video/715996124?app_id=122963" TargetMode="External"/><Relationship Id="rId5" Type="http://schemas.openxmlformats.org/officeDocument/2006/relationships/image" Target="../media/image33.jpeg"/><Relationship Id="rId4" Type="http://schemas.microsoft.com/office/2018/10/relationships/comments" Target="../comments/modernComment_160_64F62575.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s://sway.office.com/QGUHqu9D5Dw4mAVs?ref=Link"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4622875" cy="6858000"/>
          </a:xfrm>
          <a:prstGeom prst="rect">
            <a:avLst/>
          </a:pr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E0661493-8771-5D86-04CF-1B56D3F6AFEC}"/>
              </a:ext>
            </a:extLst>
          </p:cNvPr>
          <p:cNvGrpSpPr/>
          <p:nvPr/>
        </p:nvGrpSpPr>
        <p:grpSpPr>
          <a:xfrm>
            <a:off x="2311437" y="6153497"/>
            <a:ext cx="2295954" cy="704503"/>
            <a:chOff x="3944721" y="4874054"/>
            <a:chExt cx="2295954" cy="704503"/>
          </a:xfrm>
        </p:grpSpPr>
        <p:sp>
          <p:nvSpPr>
            <p:cNvPr id="9" name="TextBox 8"/>
            <p:cNvSpPr txBox="1"/>
            <p:nvPr/>
          </p:nvSpPr>
          <p:spPr>
            <a:xfrm>
              <a:off x="3944721" y="4960567"/>
              <a:ext cx="2295954" cy="617990"/>
            </a:xfrm>
            <a:prstGeom prst="rect">
              <a:avLst/>
            </a:prstGeom>
            <a:noFill/>
          </p:spPr>
          <p:txBody>
            <a:bodyPr wrap="square" rtlCol="0">
              <a:spAutoFit/>
            </a:bodyPr>
            <a:lstStyle/>
            <a:p>
              <a:pPr defTabSz="740664">
                <a:spcAft>
                  <a:spcPts val="600"/>
                </a:spcAft>
              </a:pPr>
              <a:endParaRPr lang="en-GB" sz="1458" kern="1200" dirty="0">
                <a:solidFill>
                  <a:schemeClr val="bg1"/>
                </a:solidFill>
                <a:latin typeface="+mn-lt"/>
                <a:ea typeface="+mn-ea"/>
                <a:cs typeface="+mn-cs"/>
              </a:endParaRPr>
            </a:p>
            <a:p>
              <a:pPr defTabSz="740664">
                <a:spcAft>
                  <a:spcPts val="600"/>
                </a:spcAft>
              </a:pPr>
              <a:r>
                <a:rPr lang="en-GB" sz="1458" kern="1200" dirty="0">
                  <a:solidFill>
                    <a:schemeClr val="bg1"/>
                  </a:solidFill>
                  <a:latin typeface="+mn-lt"/>
                  <a:ea typeface="+mn-ea"/>
                  <a:cs typeface="+mn-cs"/>
                </a:rPr>
                <a:t>www.realisticmedicine.scot</a:t>
              </a:r>
              <a:endParaRPr lang="en-GB" dirty="0">
                <a:solidFill>
                  <a:schemeClr val="bg1"/>
                </a:solidFill>
              </a:endParaRPr>
            </a:p>
          </p:txBody>
        </p:sp>
        <p:sp>
          <p:nvSpPr>
            <p:cNvPr id="10" name="TextBox 9"/>
            <p:cNvSpPr txBox="1"/>
            <p:nvPr/>
          </p:nvSpPr>
          <p:spPr>
            <a:xfrm>
              <a:off x="3944721" y="4874054"/>
              <a:ext cx="1363861" cy="316690"/>
            </a:xfrm>
            <a:prstGeom prst="rect">
              <a:avLst/>
            </a:prstGeom>
            <a:noFill/>
          </p:spPr>
          <p:txBody>
            <a:bodyPr wrap="square" rtlCol="0">
              <a:spAutoFit/>
            </a:bodyPr>
            <a:lstStyle/>
            <a:p>
              <a:pPr defTabSz="740664">
                <a:spcAft>
                  <a:spcPts val="600"/>
                </a:spcAft>
              </a:pPr>
              <a:r>
                <a:rPr lang="en-GB" sz="1458" kern="1200" dirty="0">
                  <a:solidFill>
                    <a:schemeClr val="bg1"/>
                  </a:solidFill>
                  <a:latin typeface="+mn-lt"/>
                  <a:ea typeface="+mn-ea"/>
                  <a:cs typeface="+mn-cs"/>
                </a:rPr>
                <a:t>@realisticmed</a:t>
              </a:r>
              <a:endParaRPr lang="en-GB" dirty="0">
                <a:solidFill>
                  <a:schemeClr val="bg1"/>
                </a:solidFill>
              </a:endParaRPr>
            </a:p>
          </p:txBody>
        </p:sp>
      </p:grpSp>
      <p:sp>
        <p:nvSpPr>
          <p:cNvPr id="11" name="TextBox 10"/>
          <p:cNvSpPr txBox="1"/>
          <p:nvPr/>
        </p:nvSpPr>
        <p:spPr>
          <a:xfrm>
            <a:off x="920746" y="722258"/>
            <a:ext cx="3540044" cy="4708981"/>
          </a:xfrm>
          <a:prstGeom prst="rect">
            <a:avLst/>
          </a:prstGeom>
          <a:noFill/>
        </p:spPr>
        <p:txBody>
          <a:bodyPr wrap="square" lIns="91440" tIns="45720" rIns="91440" bIns="45720" rtlCol="0" anchor="t">
            <a:spAutoFit/>
          </a:bodyPr>
          <a:lstStyle/>
          <a:p>
            <a:pPr defTabSz="740664">
              <a:spcAft>
                <a:spcPts val="600"/>
              </a:spcAft>
            </a:pPr>
            <a:endParaRPr lang="en-GB" sz="2000" dirty="0">
              <a:solidFill>
                <a:schemeClr val="bg1"/>
              </a:solidFill>
            </a:endParaRPr>
          </a:p>
          <a:p>
            <a:pPr defTabSz="740664">
              <a:spcAft>
                <a:spcPts val="600"/>
              </a:spcAft>
            </a:pPr>
            <a:r>
              <a:rPr lang="en-GB" sz="2000" dirty="0">
                <a:solidFill>
                  <a:schemeClr val="bg1"/>
                </a:solidFill>
              </a:rPr>
              <a:t>Anne Leitch</a:t>
            </a:r>
            <a:endParaRPr lang="en-GB" sz="2000" kern="1200" dirty="0">
              <a:solidFill>
                <a:schemeClr val="bg1"/>
              </a:solidFill>
              <a:latin typeface="+mn-lt"/>
              <a:cs typeface="Calibri" panose="020F0502020204030204"/>
            </a:endParaRPr>
          </a:p>
          <a:p>
            <a:pPr defTabSz="740664">
              <a:spcAft>
                <a:spcPts val="600"/>
              </a:spcAft>
            </a:pPr>
            <a:r>
              <a:rPr lang="en-GB" sz="2000" dirty="0">
                <a:solidFill>
                  <a:schemeClr val="bg1"/>
                </a:solidFill>
              </a:rPr>
              <a:t>Value Based Health &amp; Care Programme Lead</a:t>
            </a:r>
            <a:endParaRPr lang="en-GB" sz="2000" dirty="0">
              <a:solidFill>
                <a:schemeClr val="bg1"/>
              </a:solidFill>
              <a:cs typeface="Calibri"/>
            </a:endParaRPr>
          </a:p>
          <a:p>
            <a:pPr>
              <a:spcAft>
                <a:spcPts val="600"/>
              </a:spcAft>
            </a:pPr>
            <a:endParaRPr lang="en-GB" sz="2000" dirty="0">
              <a:solidFill>
                <a:schemeClr val="bg1"/>
              </a:solidFill>
              <a:cs typeface="Calibri"/>
            </a:endParaRPr>
          </a:p>
          <a:p>
            <a:pPr>
              <a:spcAft>
                <a:spcPts val="600"/>
              </a:spcAft>
            </a:pPr>
            <a:r>
              <a:rPr lang="en-GB" sz="2000" dirty="0">
                <a:solidFill>
                  <a:schemeClr val="bg1"/>
                </a:solidFill>
                <a:cs typeface="Calibri"/>
              </a:rPr>
              <a:t>Polly Windsor</a:t>
            </a:r>
          </a:p>
          <a:p>
            <a:pPr>
              <a:spcAft>
                <a:spcPts val="600"/>
              </a:spcAft>
            </a:pPr>
            <a:r>
              <a:rPr lang="en-GB" sz="2000" dirty="0">
                <a:solidFill>
                  <a:schemeClr val="bg1"/>
                </a:solidFill>
                <a:cs typeface="Calibri"/>
              </a:rPr>
              <a:t>Value Based Health &amp; Care Senior Policy Advisor </a:t>
            </a:r>
          </a:p>
          <a:p>
            <a:pPr>
              <a:spcAft>
                <a:spcPts val="600"/>
              </a:spcAft>
            </a:pPr>
            <a:endParaRPr lang="en-GB" sz="2000" dirty="0">
              <a:solidFill>
                <a:schemeClr val="bg1"/>
              </a:solidFill>
              <a:cs typeface="Calibri"/>
            </a:endParaRPr>
          </a:p>
          <a:p>
            <a:pPr>
              <a:spcAft>
                <a:spcPts val="600"/>
              </a:spcAft>
            </a:pPr>
            <a:r>
              <a:rPr lang="en-GB" sz="2000" dirty="0">
                <a:solidFill>
                  <a:schemeClr val="bg1"/>
                </a:solidFill>
                <a:cs typeface="Calibri"/>
              </a:rPr>
              <a:t>Julia Mackel </a:t>
            </a:r>
          </a:p>
          <a:p>
            <a:r>
              <a:rPr lang="en-GB" sz="2000" dirty="0">
                <a:solidFill>
                  <a:schemeClr val="bg1"/>
                </a:solidFill>
                <a:cs typeface="Calibri"/>
              </a:rPr>
              <a:t>Principal Lead </a:t>
            </a:r>
            <a:endParaRPr lang="en-US" sz="2000" dirty="0">
              <a:solidFill>
                <a:schemeClr val="bg1"/>
              </a:solidFill>
              <a:cs typeface="Calibri"/>
            </a:endParaRPr>
          </a:p>
          <a:p>
            <a:r>
              <a:rPr lang="en-GB" sz="2000" dirty="0">
                <a:solidFill>
                  <a:schemeClr val="bg1"/>
                </a:solidFill>
                <a:cs typeface="Calibri"/>
              </a:rPr>
              <a:t>NES Quality </a:t>
            </a:r>
          </a:p>
          <a:p>
            <a:r>
              <a:rPr lang="en-GB" sz="2000" dirty="0">
                <a:solidFill>
                  <a:schemeClr val="bg1"/>
                </a:solidFill>
                <a:cs typeface="Calibri"/>
              </a:rPr>
              <a:t>Improvement Team </a:t>
            </a:r>
            <a:endParaRPr lang="en-GB" sz="2000" dirty="0">
              <a:solidFill>
                <a:schemeClr val="bg1"/>
              </a:solidFill>
            </a:endParaRPr>
          </a:p>
        </p:txBody>
      </p:sp>
      <p:grpSp>
        <p:nvGrpSpPr>
          <p:cNvPr id="12" name="Group 11">
            <a:extLst>
              <a:ext uri="{FF2B5EF4-FFF2-40B4-BE49-F238E27FC236}">
                <a16:creationId xmlns:a16="http://schemas.microsoft.com/office/drawing/2014/main" id="{A3BD3779-72CA-4F1C-62E1-5C100F6F9027}"/>
              </a:ext>
            </a:extLst>
          </p:cNvPr>
          <p:cNvGrpSpPr/>
          <p:nvPr/>
        </p:nvGrpSpPr>
        <p:grpSpPr>
          <a:xfrm>
            <a:off x="4874452" y="562284"/>
            <a:ext cx="7001433" cy="4943242"/>
            <a:chOff x="4622876" y="562284"/>
            <a:chExt cx="7001433" cy="4943242"/>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8656" y="2292439"/>
              <a:ext cx="4469873" cy="1136561"/>
            </a:xfrm>
            <a:prstGeom prst="rect">
              <a:avLst/>
            </a:prstGeom>
          </p:spPr>
        </p:pic>
        <p:sp>
          <p:nvSpPr>
            <p:cNvPr id="2" name="TextBox 1"/>
            <p:cNvSpPr txBox="1"/>
            <p:nvPr/>
          </p:nvSpPr>
          <p:spPr>
            <a:xfrm>
              <a:off x="4622876" y="4151309"/>
              <a:ext cx="7001433" cy="1354217"/>
            </a:xfrm>
            <a:prstGeom prst="rect">
              <a:avLst/>
            </a:prstGeom>
            <a:noFill/>
          </p:spPr>
          <p:txBody>
            <a:bodyPr wrap="square" lIns="91440" tIns="45720" rIns="91440" bIns="45720" rtlCol="0" anchor="t">
              <a:spAutoFit/>
            </a:bodyPr>
            <a:lstStyle/>
            <a:p>
              <a:pPr algn="ctr" defTabSz="740664">
                <a:spcAft>
                  <a:spcPts val="600"/>
                </a:spcAft>
              </a:pPr>
              <a:r>
                <a:rPr lang="en-GB" sz="3850" dirty="0">
                  <a:solidFill>
                    <a:schemeClr val="accent1">
                      <a:lumMod val="50000"/>
                    </a:schemeClr>
                  </a:solidFill>
                  <a:cs typeface="Arial"/>
                </a:rPr>
                <a:t>Personal Outcomes Network </a:t>
              </a:r>
            </a:p>
            <a:p>
              <a:pPr algn="ctr" defTabSz="740664">
                <a:spcAft>
                  <a:spcPts val="600"/>
                </a:spcAft>
              </a:pPr>
              <a:r>
                <a:rPr lang="en-GB" sz="3850" dirty="0">
                  <a:solidFill>
                    <a:schemeClr val="accent1">
                      <a:lumMod val="50000"/>
                    </a:schemeClr>
                  </a:solidFill>
                  <a:cs typeface="Arial"/>
                </a:rPr>
                <a:t>05/12/2023</a:t>
              </a:r>
              <a:endParaRPr lang="en-GB" sz="4800" dirty="0">
                <a:solidFill>
                  <a:schemeClr val="accent1">
                    <a:lumMod val="50000"/>
                  </a:schemeClr>
                </a:solidFill>
                <a:cs typeface="Arial" panose="020B0604020202020204" pitchFamily="34" charset="0"/>
              </a:endParaRPr>
            </a:p>
          </p:txBody>
        </p:sp>
        <p:pic>
          <p:nvPicPr>
            <p:cNvPr id="8" name="Picture 7" descr="Blue text on a black background&#10;&#10;Description automatically generated">
              <a:extLst>
                <a:ext uri="{FF2B5EF4-FFF2-40B4-BE49-F238E27FC236}">
                  <a16:creationId xmlns:a16="http://schemas.microsoft.com/office/drawing/2014/main" id="{218D1F20-9B1A-6863-BF35-6DD9055167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4424" y="562284"/>
              <a:ext cx="4301907" cy="1419225"/>
            </a:xfrm>
            <a:prstGeom prst="rect">
              <a:avLst/>
            </a:prstGeom>
          </p:spPr>
        </p:pic>
      </p:grpSp>
    </p:spTree>
    <p:extLst>
      <p:ext uri="{BB962C8B-B14F-4D97-AF65-F5344CB8AC3E}">
        <p14:creationId xmlns:p14="http://schemas.microsoft.com/office/powerpoint/2010/main" val="3934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B264D4-41F6-77FD-44D8-2914ACFA1EF0}"/>
              </a:ext>
            </a:extLst>
          </p:cNvPr>
          <p:cNvSpPr txBox="1"/>
          <p:nvPr/>
        </p:nvSpPr>
        <p:spPr>
          <a:xfrm>
            <a:off x="3049905" y="6029235"/>
            <a:ext cx="6092190" cy="369332"/>
          </a:xfrm>
          <a:prstGeom prst="rect">
            <a:avLst/>
          </a:prstGeom>
          <a:noFill/>
        </p:spPr>
        <p:txBody>
          <a:bodyPr wrap="square">
            <a:spAutoFit/>
          </a:bodyPr>
          <a:lstStyle/>
          <a:p>
            <a:pPr algn="ctr"/>
            <a:r>
              <a:rPr lang="en-GB" dirty="0">
                <a:hlinkClick r:id="rId3"/>
              </a:rPr>
              <a:t>SLIDO</a:t>
            </a:r>
            <a:endParaRPr lang="en-GB" dirty="0"/>
          </a:p>
        </p:txBody>
      </p:sp>
      <p:pic>
        <p:nvPicPr>
          <p:cNvPr id="7" name="Picture 6">
            <a:extLst>
              <a:ext uri="{FF2B5EF4-FFF2-40B4-BE49-F238E27FC236}">
                <a16:creationId xmlns:a16="http://schemas.microsoft.com/office/drawing/2014/main" id="{B2CE5525-4C26-6D55-CECC-F328304477E1}"/>
              </a:ext>
            </a:extLst>
          </p:cNvPr>
          <p:cNvPicPr>
            <a:picLocks noChangeAspect="1"/>
          </p:cNvPicPr>
          <p:nvPr/>
        </p:nvPicPr>
        <p:blipFill>
          <a:blip r:embed="rId4"/>
          <a:stretch>
            <a:fillRect/>
          </a:stretch>
        </p:blipFill>
        <p:spPr>
          <a:xfrm>
            <a:off x="0" y="726878"/>
            <a:ext cx="12192000" cy="4918467"/>
          </a:xfrm>
          <a:prstGeom prst="rect">
            <a:avLst/>
          </a:prstGeom>
        </p:spPr>
      </p:pic>
    </p:spTree>
    <p:extLst>
      <p:ext uri="{BB962C8B-B14F-4D97-AF65-F5344CB8AC3E}">
        <p14:creationId xmlns:p14="http://schemas.microsoft.com/office/powerpoint/2010/main" val="1544593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EEBF7"/>
        </a:solidFill>
        <a:effectLst/>
      </p:bgPr>
    </p:bg>
    <p:spTree>
      <p:nvGrpSpPr>
        <p:cNvPr id="1" name=""/>
        <p:cNvGrpSpPr/>
        <p:nvPr/>
      </p:nvGrpSpPr>
      <p:grpSpPr>
        <a:xfrm>
          <a:off x="0" y="0"/>
          <a:ext cx="0" cy="0"/>
          <a:chOff x="0" y="0"/>
          <a:chExt cx="0" cy="0"/>
        </a:xfrm>
      </p:grpSpPr>
      <p:sp>
        <p:nvSpPr>
          <p:cNvPr id="4" name="Rectangle 6"/>
          <p:cNvSpPr txBox="1">
            <a:spLocks noChangeArrowheads="1"/>
          </p:cNvSpPr>
          <p:nvPr/>
        </p:nvSpPr>
        <p:spPr>
          <a:xfrm>
            <a:off x="232180" y="130688"/>
            <a:ext cx="11183071" cy="994122"/>
          </a:xfrm>
          <a:prstGeom prst="rect">
            <a:avLst/>
          </a:prstGeom>
          <a:solidFill>
            <a:schemeClr val="accent1">
              <a:lumMod val="20000"/>
              <a:lumOff val="80000"/>
            </a:schemeClr>
          </a:solidFill>
          <a:ln>
            <a:noFill/>
          </a:ln>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5400" b="1">
                <a:solidFill>
                  <a:schemeClr val="accent1">
                    <a:lumMod val="50000"/>
                  </a:schemeClr>
                </a:solidFill>
                <a:latin typeface="Calibri" panose="020F0502020204030204" pitchFamily="34" charset="0"/>
                <a:cs typeface="Calibri" panose="020F0502020204030204" pitchFamily="34" charset="0"/>
              </a:rPr>
              <a:t>The Big Challenges for Health and Care</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l="3321" t="2090" r="3400" b="2773"/>
          <a:stretch/>
        </p:blipFill>
        <p:spPr>
          <a:xfrm>
            <a:off x="1" y="1532232"/>
            <a:ext cx="6827226" cy="5340003"/>
          </a:xfrm>
          <a:prstGeom prst="rect">
            <a:avLst/>
          </a:prstGeom>
          <a:solidFill>
            <a:schemeClr val="bg1"/>
          </a:solidFill>
        </p:spPr>
      </p:pic>
      <p:pic>
        <p:nvPicPr>
          <p:cNvPr id="6" name="Picture 5"/>
          <p:cNvPicPr>
            <a:picLocks noChangeAspect="1"/>
          </p:cNvPicPr>
          <p:nvPr/>
        </p:nvPicPr>
        <p:blipFill>
          <a:blip r:embed="rId4"/>
          <a:stretch>
            <a:fillRect/>
          </a:stretch>
        </p:blipFill>
        <p:spPr>
          <a:xfrm>
            <a:off x="342900" y="975797"/>
            <a:ext cx="11400508" cy="73158"/>
          </a:xfrm>
          <a:prstGeom prst="rect">
            <a:avLst/>
          </a:prstGeom>
        </p:spPr>
      </p:pic>
      <p:sp>
        <p:nvSpPr>
          <p:cNvPr id="7" name="Rectangle 6"/>
          <p:cNvSpPr txBox="1">
            <a:spLocks noChangeArrowheads="1"/>
          </p:cNvSpPr>
          <p:nvPr/>
        </p:nvSpPr>
        <p:spPr>
          <a:xfrm>
            <a:off x="7120799" y="803270"/>
            <a:ext cx="4622609" cy="5644506"/>
          </a:xfrm>
          <a:prstGeom prst="rect">
            <a:avLst/>
          </a:prstGeom>
          <a:solidFill>
            <a:schemeClr val="accent1">
              <a:lumMod val="20000"/>
              <a:lumOff val="80000"/>
            </a:schemeClr>
          </a:solidFill>
          <a:ln>
            <a:noFill/>
          </a:ln>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42950" lvl="0" indent="-742950">
              <a:buFont typeface="+mj-lt"/>
              <a:buAutoNum type="arabicPeriod"/>
            </a:pPr>
            <a:endParaRPr lang="en-GB" sz="2900">
              <a:latin typeface="+mn-lt"/>
            </a:endParaRPr>
          </a:p>
          <a:p>
            <a:pPr marL="742950" indent="-742950">
              <a:buFont typeface="Calibri Light" panose="020F0302020204030204"/>
              <a:buAutoNum type="arabicPeriod"/>
            </a:pPr>
            <a:r>
              <a:rPr lang="en-GB" sz="3200">
                <a:solidFill>
                  <a:schemeClr val="accent1">
                    <a:lumMod val="50000"/>
                  </a:schemeClr>
                </a:solidFill>
                <a:latin typeface="+mn-lt"/>
              </a:rPr>
              <a:t>Health inequalities;</a:t>
            </a:r>
            <a:endParaRPr lang="en-GB" sz="3200">
              <a:solidFill>
                <a:schemeClr val="accent1">
                  <a:lumMod val="50000"/>
                </a:schemeClr>
              </a:solidFill>
              <a:latin typeface="+mn-lt"/>
              <a:cs typeface="Calibri"/>
            </a:endParaRPr>
          </a:p>
          <a:p>
            <a:pPr marL="742950" indent="-742950">
              <a:buFont typeface="+mj-lt"/>
              <a:buAutoNum type="arabicPeriod"/>
            </a:pPr>
            <a:endParaRPr lang="en-GB" sz="3200">
              <a:solidFill>
                <a:schemeClr val="accent1">
                  <a:lumMod val="50000"/>
                </a:schemeClr>
              </a:solidFill>
              <a:latin typeface="+mn-lt"/>
              <a:cs typeface="Calibri"/>
            </a:endParaRPr>
          </a:p>
          <a:p>
            <a:pPr marL="742950" lvl="0" indent="-742950">
              <a:buFont typeface="+mj-lt"/>
              <a:buAutoNum type="arabicPeriod"/>
            </a:pPr>
            <a:r>
              <a:rPr lang="en-GB" sz="3200">
                <a:solidFill>
                  <a:schemeClr val="accent1">
                    <a:lumMod val="50000"/>
                  </a:schemeClr>
                </a:solidFill>
                <a:latin typeface="+mn-lt"/>
              </a:rPr>
              <a:t>Changes in demography;</a:t>
            </a:r>
            <a:endParaRPr lang="en-GB" sz="3200">
              <a:solidFill>
                <a:schemeClr val="accent1">
                  <a:lumMod val="50000"/>
                </a:schemeClr>
              </a:solidFill>
              <a:latin typeface="+mn-lt"/>
              <a:cs typeface="Calibri"/>
            </a:endParaRPr>
          </a:p>
          <a:p>
            <a:pPr marL="1143000" lvl="0" indent="-1143000">
              <a:buFont typeface="+mj-lt"/>
              <a:buAutoNum type="arabicPeriod"/>
            </a:pPr>
            <a:endParaRPr lang="en-GB" sz="3200">
              <a:solidFill>
                <a:schemeClr val="accent1">
                  <a:lumMod val="50000"/>
                </a:schemeClr>
              </a:solidFill>
              <a:latin typeface="+mn-lt"/>
              <a:cs typeface="Calibri"/>
            </a:endParaRPr>
          </a:p>
          <a:p>
            <a:pPr marL="742950" lvl="0" indent="-742950">
              <a:buFont typeface="+mj-lt"/>
              <a:buAutoNum type="arabicPeriod"/>
            </a:pPr>
            <a:r>
              <a:rPr lang="en-GB" sz="3200">
                <a:solidFill>
                  <a:schemeClr val="accent1">
                    <a:lumMod val="50000"/>
                  </a:schemeClr>
                </a:solidFill>
                <a:latin typeface="+mn-lt"/>
              </a:rPr>
              <a:t>A mismatch between demand and need;</a:t>
            </a:r>
            <a:endParaRPr lang="en-GB" sz="3200">
              <a:solidFill>
                <a:schemeClr val="accent1">
                  <a:lumMod val="50000"/>
                </a:schemeClr>
              </a:solidFill>
              <a:latin typeface="+mn-lt"/>
              <a:cs typeface="Calibri"/>
            </a:endParaRPr>
          </a:p>
          <a:p>
            <a:pPr marL="742950" lvl="0" indent="-742950">
              <a:buFont typeface="+mj-lt"/>
              <a:buAutoNum type="arabicPeriod"/>
            </a:pPr>
            <a:endParaRPr lang="en-GB" sz="3200">
              <a:solidFill>
                <a:schemeClr val="accent1">
                  <a:lumMod val="50000"/>
                </a:schemeClr>
              </a:solidFill>
              <a:latin typeface="+mn-lt"/>
              <a:cs typeface="Calibri"/>
            </a:endParaRPr>
          </a:p>
          <a:p>
            <a:pPr marL="742950" lvl="0" indent="-742950">
              <a:buFont typeface="+mj-lt"/>
              <a:buAutoNum type="arabicPeriod"/>
            </a:pPr>
            <a:r>
              <a:rPr lang="en-GB" sz="3200">
                <a:solidFill>
                  <a:schemeClr val="accent1">
                    <a:lumMod val="50000"/>
                  </a:schemeClr>
                </a:solidFill>
                <a:latin typeface="+mn-lt"/>
              </a:rPr>
              <a:t>The relentless increase in the intensity of clinical practice.</a:t>
            </a:r>
            <a:endParaRPr lang="en-GB" sz="3200">
              <a:solidFill>
                <a:schemeClr val="accent1">
                  <a:lumMod val="50000"/>
                </a:schemeClr>
              </a:solidFill>
              <a:latin typeface="+mn-lt"/>
              <a:cs typeface="Calibri"/>
            </a:endParaRPr>
          </a:p>
          <a:p>
            <a:pPr lvl="0"/>
            <a:endParaRPr lang="en-GB" sz="2900">
              <a:solidFill>
                <a:schemeClr val="accent1">
                  <a:lumMod val="50000"/>
                </a:schemeClr>
              </a:solidFill>
              <a:latin typeface="+mn-lt"/>
              <a:cs typeface="Calibri" panose="020F0502020204030204"/>
            </a:endParaRPr>
          </a:p>
        </p:txBody>
      </p:sp>
      <p:sp>
        <p:nvSpPr>
          <p:cNvPr id="8" name="Rectangle 6"/>
          <p:cNvSpPr txBox="1">
            <a:spLocks noChangeArrowheads="1"/>
          </p:cNvSpPr>
          <p:nvPr/>
        </p:nvSpPr>
        <p:spPr>
          <a:xfrm>
            <a:off x="-86984" y="6703662"/>
            <a:ext cx="463574" cy="91003"/>
          </a:xfrm>
          <a:prstGeom prst="rect">
            <a:avLst/>
          </a:prstGeom>
          <a:noFill/>
          <a:ln>
            <a:no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GB" sz="1000">
                <a:latin typeface="+mn-lt"/>
              </a:rPr>
              <a:t>PHS</a:t>
            </a:r>
            <a:endParaRPr lang="en-GB" sz="1000">
              <a:solidFill>
                <a:schemeClr val="accent1">
                  <a:lumMod val="50000"/>
                </a:schemeClr>
              </a:solidFill>
              <a:latin typeface="+mn-lt"/>
            </a:endParaRPr>
          </a:p>
        </p:txBody>
      </p:sp>
    </p:spTree>
    <p:extLst>
      <p:ext uri="{BB962C8B-B14F-4D97-AF65-F5344CB8AC3E}">
        <p14:creationId xmlns:p14="http://schemas.microsoft.com/office/powerpoint/2010/main" val="2048297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EEBF7"/>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1247" b="96537" l="5968" r="86172">
                        <a14:foregroundMark x1="65502" y1="16205" x2="65502" y2="16205"/>
                        <a14:foregroundMark x1="70160" y1="14820" x2="70160" y2="14820"/>
                        <a14:foregroundMark x1="70160" y1="14820" x2="70160" y2="14820"/>
                        <a14:foregroundMark x1="73217" y1="14958" x2="73217" y2="14958"/>
                        <a14:foregroundMark x1="59098" y1="14958" x2="83988" y2="14820"/>
                        <a14:foregroundMark x1="83988" y1="14958" x2="85298" y2="20360"/>
                        <a14:foregroundMark x1="80786" y1="16343" x2="82969" y2="18421"/>
                        <a14:foregroundMark x1="7424" y1="43906" x2="44250" y2="44044"/>
                        <a14:foregroundMark x1="58079" y1="44737" x2="65939" y2="42521"/>
                        <a14:foregroundMark x1="77584" y1="44460" x2="67103" y2="44598"/>
                        <a14:foregroundMark x1="44250" y1="72161" x2="8151" y2="93906"/>
                        <a14:foregroundMark x1="6841" y1="73130" x2="44687" y2="73407"/>
                        <a14:foregroundMark x1="7569" y1="71745" x2="43668" y2="71607"/>
                        <a14:foregroundMark x1="47307" y1="71745" x2="84279" y2="94460"/>
                        <a14:foregroundMark x1="44687" y1="46676" x2="8006" y2="69391"/>
                        <a14:foregroundMark x1="13537" y1="69252" x2="41048" y2="69391"/>
                        <a14:foregroundMark x1="47598" y1="46953" x2="83988" y2="68283"/>
                        <a14:foregroundMark x1="84862" y1="58587" x2="84425" y2="68837"/>
                        <a14:foregroundMark x1="83552" y1="69806" x2="47598" y2="65235"/>
                        <a14:foregroundMark x1="47162" y1="69529" x2="74090" y2="69806"/>
                        <a14:foregroundMark x1="45269" y1="39751" x2="45269" y2="43629"/>
                        <a14:foregroundMark x1="47016" y1="18698" x2="48035" y2="15097"/>
                        <a14:foregroundMark x1="18777" y1="94875" x2="35226" y2="95152"/>
                        <a14:foregroundMark x1="14265" y1="28809" x2="14265" y2="28809"/>
                        <a14:foregroundMark x1="39592" y1="28947" x2="39592" y2="28947"/>
                        <a14:backgroundMark x1="49782" y1="14266" x2="49782" y2="14266"/>
                        <a14:backgroundMark x1="48908" y1="13573" x2="48908" y2="13573"/>
                        <a14:backgroundMark x1="45706" y1="14820" x2="46434" y2="46399"/>
                        <a14:backgroundMark x1="38137" y1="14127" x2="48908" y2="13850"/>
                        <a14:backgroundMark x1="7132" y1="45429" x2="44541" y2="45429"/>
                        <a14:backgroundMark x1="84571" y1="45568" x2="47598" y2="45429"/>
                        <a14:backgroundMark x1="45997" y1="47230" x2="45852" y2="71468"/>
                        <a14:backgroundMark x1="84862" y1="70637" x2="44978" y2="70776"/>
                        <a14:backgroundMark x1="6550" y1="70776" x2="45415" y2="70914"/>
                        <a14:backgroundMark x1="45997" y1="72576" x2="46143" y2="94875"/>
                      </a14:backgroundRemoval>
                    </a14:imgEffect>
                  </a14:imgLayer>
                </a14:imgProps>
              </a:ext>
              <a:ext uri="{28A0092B-C50C-407E-A947-70E740481C1C}">
                <a14:useLocalDpi xmlns:a14="http://schemas.microsoft.com/office/drawing/2010/main"/>
              </a:ext>
            </a:extLst>
          </a:blip>
          <a:srcRect l="6325" t="13853" r="14115" b="4104"/>
          <a:stretch/>
        </p:blipFill>
        <p:spPr>
          <a:xfrm>
            <a:off x="5804263" y="0"/>
            <a:ext cx="6387737" cy="6858000"/>
          </a:xfrm>
          <a:prstGeom prst="rect">
            <a:avLst/>
          </a:prstGeom>
          <a:solidFill>
            <a:schemeClr val="accent1">
              <a:lumMod val="20000"/>
              <a:lumOff val="80000"/>
            </a:schemeClr>
          </a:solidFill>
        </p:spPr>
      </p:pic>
      <p:sp>
        <p:nvSpPr>
          <p:cNvPr id="4" name="Title 1"/>
          <p:cNvSpPr txBox="1">
            <a:spLocks/>
          </p:cNvSpPr>
          <p:nvPr/>
        </p:nvSpPr>
        <p:spPr>
          <a:xfrm>
            <a:off x="0" y="1828800"/>
            <a:ext cx="5652655" cy="25104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dirty="0">
                <a:solidFill>
                  <a:srgbClr val="35A8E0"/>
                </a:solidFill>
              </a:rPr>
              <a:t>With</a:t>
            </a:r>
          </a:p>
          <a:p>
            <a:endParaRPr lang="en-GB" sz="7200" b="1" dirty="0">
              <a:solidFill>
                <a:srgbClr val="35A8E0"/>
              </a:solidFill>
            </a:endParaRPr>
          </a:p>
          <a:p>
            <a:endParaRPr lang="en-GB" sz="7200" b="1" dirty="0">
              <a:solidFill>
                <a:srgbClr val="35A8E0"/>
              </a:solidFill>
            </a:endParaRPr>
          </a:p>
          <a:p>
            <a:r>
              <a:rPr lang="en-GB" sz="7200" b="1" dirty="0">
                <a:solidFill>
                  <a:srgbClr val="35A8E0"/>
                </a:solidFill>
              </a:rPr>
              <a:t>       We Can…</a:t>
            </a:r>
          </a:p>
        </p:txBody>
      </p:sp>
      <p:pic>
        <p:nvPicPr>
          <p:cNvPr id="5" name="Picture 4"/>
          <p:cNvPicPr>
            <a:picLocks noChangeAspect="1"/>
          </p:cNvPicPr>
          <p:nvPr/>
        </p:nvPicPr>
        <p:blipFill>
          <a:blip r:embed="rId5"/>
          <a:stretch>
            <a:fillRect/>
          </a:stretch>
        </p:blipFill>
        <p:spPr>
          <a:xfrm>
            <a:off x="575812" y="2362384"/>
            <a:ext cx="4501030" cy="1378344"/>
          </a:xfrm>
          <a:prstGeom prst="rect">
            <a:avLst/>
          </a:prstGeom>
        </p:spPr>
      </p:pic>
    </p:spTree>
    <p:extLst>
      <p:ext uri="{BB962C8B-B14F-4D97-AF65-F5344CB8AC3E}">
        <p14:creationId xmlns:p14="http://schemas.microsoft.com/office/powerpoint/2010/main" val="3312299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EEBF7"/>
        </a:solidFill>
        <a:effectLst/>
      </p:bgPr>
    </p:bg>
    <p:spTree>
      <p:nvGrpSpPr>
        <p:cNvPr id="1" name=""/>
        <p:cNvGrpSpPr/>
        <p:nvPr/>
      </p:nvGrpSpPr>
      <p:grpSpPr>
        <a:xfrm>
          <a:off x="0" y="0"/>
          <a:ext cx="0" cy="0"/>
          <a:chOff x="0" y="0"/>
          <a:chExt cx="0" cy="0"/>
        </a:xfrm>
      </p:grpSpPr>
      <p:sp>
        <p:nvSpPr>
          <p:cNvPr id="3" name="Title 1"/>
          <p:cNvSpPr txBox="1">
            <a:spLocks/>
          </p:cNvSpPr>
          <p:nvPr/>
        </p:nvSpPr>
        <p:spPr>
          <a:xfrm>
            <a:off x="342900" y="300782"/>
            <a:ext cx="11210365" cy="135003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solidFill>
                  <a:srgbClr val="002060"/>
                </a:solidFill>
                <a:latin typeface="+mn-lt"/>
                <a:cs typeface="Arial" panose="020B0604020202020204" pitchFamily="34" charset="0"/>
              </a:rPr>
              <a:t>For Reflection</a:t>
            </a:r>
          </a:p>
        </p:txBody>
      </p:sp>
      <p:pic>
        <p:nvPicPr>
          <p:cNvPr id="4" name="Picture 3"/>
          <p:cNvPicPr>
            <a:picLocks noChangeAspect="1"/>
          </p:cNvPicPr>
          <p:nvPr/>
        </p:nvPicPr>
        <p:blipFill>
          <a:blip r:embed="rId3"/>
          <a:stretch>
            <a:fillRect/>
          </a:stretch>
        </p:blipFill>
        <p:spPr>
          <a:xfrm>
            <a:off x="342900" y="975797"/>
            <a:ext cx="11400508" cy="73158"/>
          </a:xfrm>
          <a:prstGeom prst="rect">
            <a:avLst/>
          </a:prstGeom>
        </p:spPr>
      </p:pic>
      <p:sp>
        <p:nvSpPr>
          <p:cNvPr id="5" name="Rectangle 4"/>
          <p:cNvSpPr/>
          <p:nvPr/>
        </p:nvSpPr>
        <p:spPr>
          <a:xfrm>
            <a:off x="396339" y="2492237"/>
            <a:ext cx="6627916" cy="1938992"/>
          </a:xfrm>
          <a:prstGeom prst="rect">
            <a:avLst/>
          </a:prstGeom>
        </p:spPr>
        <p:txBody>
          <a:bodyPr wrap="square" lIns="91440" tIns="45720" rIns="91440" bIns="45720" anchor="t">
            <a:spAutoFit/>
          </a:bodyPr>
          <a:lstStyle/>
          <a:p>
            <a:r>
              <a:rPr lang="en-GB" sz="4000">
                <a:solidFill>
                  <a:srgbClr val="44546A"/>
                </a:solidFill>
                <a:ea typeface="Calibri" panose="020F0502020204030204" pitchFamily="34" charset="0"/>
                <a:cs typeface="Arial"/>
              </a:rPr>
              <a:t>How can I help embed the principles of Realistic Medicine in my role?</a:t>
            </a:r>
            <a:endParaRPr lang="en-GB" sz="4000">
              <a:ea typeface="Times New Roman" panose="02020603050405020304" pitchFamily="18" charset="0"/>
              <a:cs typeface="Arial"/>
            </a:endParaRPr>
          </a:p>
        </p:txBody>
      </p:sp>
      <p:pic>
        <p:nvPicPr>
          <p:cNvPr id="7" name="Picture 4" descr="https://www.realisticmedicine.scot/wp-content/uploads/2018/12/Realistic-33-1024x68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8076" y="1352913"/>
            <a:ext cx="7246252" cy="4833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534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42900" y="300782"/>
            <a:ext cx="11210365" cy="135003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solidFill>
                  <a:srgbClr val="002060"/>
                </a:solidFill>
                <a:latin typeface="+mn-lt"/>
                <a:cs typeface="Arial" panose="020B0604020202020204" pitchFamily="34" charset="0"/>
              </a:rPr>
              <a:t>Shared Decision Making</a:t>
            </a:r>
          </a:p>
        </p:txBody>
      </p:sp>
      <p:pic>
        <p:nvPicPr>
          <p:cNvPr id="4" name="Picture 3"/>
          <p:cNvPicPr>
            <a:picLocks noChangeAspect="1"/>
          </p:cNvPicPr>
          <p:nvPr/>
        </p:nvPicPr>
        <p:blipFill>
          <a:blip r:embed="rId3"/>
          <a:stretch>
            <a:fillRect/>
          </a:stretch>
        </p:blipFill>
        <p:spPr>
          <a:xfrm>
            <a:off x="342900" y="975797"/>
            <a:ext cx="11400508" cy="73158"/>
          </a:xfrm>
          <a:prstGeom prst="rect">
            <a:avLst/>
          </a:prstGeom>
        </p:spPr>
      </p:pic>
      <p:pic>
        <p:nvPicPr>
          <p:cNvPr id="6" name="Picture 5"/>
          <p:cNvPicPr>
            <a:picLocks noChangeAspect="1"/>
          </p:cNvPicPr>
          <p:nvPr/>
        </p:nvPicPr>
        <p:blipFill>
          <a:blip r:embed="rId4"/>
          <a:stretch>
            <a:fillRect/>
          </a:stretch>
        </p:blipFill>
        <p:spPr>
          <a:xfrm>
            <a:off x="6786962" y="1907668"/>
            <a:ext cx="5114716" cy="3414523"/>
          </a:xfrm>
          <a:prstGeom prst="rect">
            <a:avLst/>
          </a:prstGeom>
        </p:spPr>
      </p:pic>
      <p:sp>
        <p:nvSpPr>
          <p:cNvPr id="7" name="Content Placeholder 3"/>
          <p:cNvSpPr txBox="1">
            <a:spLocks/>
          </p:cNvSpPr>
          <p:nvPr/>
        </p:nvSpPr>
        <p:spPr>
          <a:xfrm>
            <a:off x="197058" y="2184120"/>
            <a:ext cx="6785811" cy="390872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GB" i="1">
                <a:solidFill>
                  <a:schemeClr val="tx2"/>
                </a:solidFill>
                <a:latin typeface="Calibri" panose="020F0502020204030204" pitchFamily="34" charset="0"/>
                <a:cs typeface="Calibri" panose="020F0502020204030204" pitchFamily="34" charset="0"/>
              </a:rPr>
              <a:t>‘‘Variability is the law of life, and as no two faces are the same, so no two bodies are alike, and no two individuals react alike and behave alike under the abnormal conditions which we know as disease.”</a:t>
            </a:r>
            <a:r>
              <a:rPr lang="en-GB">
                <a:solidFill>
                  <a:schemeClr val="tx2"/>
                </a:solidFill>
                <a:latin typeface="Calibri" panose="020F0502020204030204" pitchFamily="34" charset="0"/>
                <a:cs typeface="Calibri" panose="020F0502020204030204" pitchFamily="34" charset="0"/>
              </a:rPr>
              <a:t>													William Osler (1849-1919)</a:t>
            </a:r>
          </a:p>
          <a:p>
            <a:pPr marL="0" indent="0">
              <a:buFont typeface="Arial" panose="020B0604020202020204" pitchFamily="34" charset="0"/>
              <a:buNone/>
            </a:pPr>
            <a:endParaRPr lang="en-GB"/>
          </a:p>
        </p:txBody>
      </p:sp>
    </p:spTree>
    <p:extLst>
      <p:ext uri="{BB962C8B-B14F-4D97-AF65-F5344CB8AC3E}">
        <p14:creationId xmlns:p14="http://schemas.microsoft.com/office/powerpoint/2010/main" val="179532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71830" y="-13396"/>
            <a:ext cx="7200807" cy="6874805"/>
          </a:xfrm>
          <a:prstGeom prst="rect">
            <a:avLst/>
          </a:prstGeom>
        </p:spPr>
      </p:pic>
      <p:sp>
        <p:nvSpPr>
          <p:cNvPr id="3" name="Rectangle 2">
            <a:extLst>
              <a:ext uri="{FF2B5EF4-FFF2-40B4-BE49-F238E27FC236}">
                <a16:creationId xmlns:a16="http://schemas.microsoft.com/office/drawing/2014/main" id="{2A10EECE-9747-56D9-5B6E-EA0877FC656D}"/>
              </a:ext>
            </a:extLst>
          </p:cNvPr>
          <p:cNvSpPr/>
          <p:nvPr/>
        </p:nvSpPr>
        <p:spPr>
          <a:xfrm>
            <a:off x="0" y="0"/>
            <a:ext cx="797091"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FBDCBC0C-F6B4-7825-5C3C-D0EC0BE981F6}"/>
              </a:ext>
            </a:extLst>
          </p:cNvPr>
          <p:cNvSpPr/>
          <p:nvPr/>
        </p:nvSpPr>
        <p:spPr>
          <a:xfrm>
            <a:off x="11425060" y="6863"/>
            <a:ext cx="797090"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48368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00782"/>
            <a:ext cx="11210365" cy="1350031"/>
          </a:xfrm>
        </p:spPr>
        <p:txBody>
          <a:bodyPr>
            <a:noAutofit/>
          </a:bodyPr>
          <a:lstStyle/>
          <a:p>
            <a:r>
              <a:rPr lang="en-GB" sz="4800" b="1">
                <a:solidFill>
                  <a:srgbClr val="002060"/>
                </a:solidFill>
                <a:latin typeface="+mn-lt"/>
                <a:cs typeface="Arial" panose="020B0604020202020204" pitchFamily="34" charset="0"/>
              </a:rPr>
              <a:t>A Personalised approach to care</a:t>
            </a:r>
            <a:br>
              <a:rPr lang="en-GB" sz="4800" b="1">
                <a:solidFill>
                  <a:srgbClr val="002060"/>
                </a:solidFill>
                <a:latin typeface="+mn-lt"/>
                <a:cs typeface="Arial" panose="020B0604020202020204" pitchFamily="34" charset="0"/>
              </a:rPr>
            </a:br>
            <a:endParaRPr lang="en-GB" sz="4800" b="1">
              <a:solidFill>
                <a:srgbClr val="002060"/>
              </a:solidFill>
              <a:latin typeface="+mn-lt"/>
              <a:cs typeface="Arial" panose="020B0604020202020204" pitchFamily="34" charset="0"/>
            </a:endParaRPr>
          </a:p>
        </p:txBody>
      </p:sp>
      <p:pic>
        <p:nvPicPr>
          <p:cNvPr id="8" name="Picture 7"/>
          <p:cNvPicPr>
            <a:picLocks noChangeAspect="1"/>
          </p:cNvPicPr>
          <p:nvPr/>
        </p:nvPicPr>
        <p:blipFill>
          <a:blip r:embed="rId3"/>
          <a:stretch>
            <a:fillRect/>
          </a:stretch>
        </p:blipFill>
        <p:spPr>
          <a:xfrm>
            <a:off x="7270338" y="2068336"/>
            <a:ext cx="5136006" cy="3428327"/>
          </a:xfrm>
          <a:prstGeom prst="rect">
            <a:avLst/>
          </a:prstGeom>
        </p:spPr>
      </p:pic>
      <p:cxnSp>
        <p:nvCxnSpPr>
          <p:cNvPr id="9" name="Straight Connector 8"/>
          <p:cNvCxnSpPr/>
          <p:nvPr/>
        </p:nvCxnSpPr>
        <p:spPr>
          <a:xfrm>
            <a:off x="404507" y="1002846"/>
            <a:ext cx="11366500" cy="127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42900" y="2068336"/>
            <a:ext cx="7404100" cy="3170099"/>
          </a:xfrm>
          <a:prstGeom prst="rect">
            <a:avLst/>
          </a:prstGeom>
        </p:spPr>
        <p:txBody>
          <a:bodyPr wrap="square">
            <a:spAutoFit/>
          </a:bodyPr>
          <a:lstStyle/>
          <a:p>
            <a:r>
              <a:rPr lang="en-GB" sz="4000">
                <a:solidFill>
                  <a:srgbClr val="1F4E79"/>
                </a:solidFill>
              </a:rPr>
              <a:t>Working to understand what really matters to people, patients, </a:t>
            </a:r>
          </a:p>
          <a:p>
            <a:r>
              <a:rPr lang="en-GB" sz="4000">
                <a:solidFill>
                  <a:srgbClr val="1F4E79"/>
                </a:solidFill>
              </a:rPr>
              <a:t>and their families, and building trust to create a better experience of health and care for all</a:t>
            </a:r>
          </a:p>
        </p:txBody>
      </p:sp>
    </p:spTree>
    <p:extLst>
      <p:ext uri="{BB962C8B-B14F-4D97-AF65-F5344CB8AC3E}">
        <p14:creationId xmlns:p14="http://schemas.microsoft.com/office/powerpoint/2010/main" val="3905572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4507" y="184549"/>
            <a:ext cx="11779250" cy="830997"/>
          </a:xfrm>
          <a:prstGeom prst="rect">
            <a:avLst/>
          </a:prstGeom>
          <a:noFill/>
        </p:spPr>
        <p:txBody>
          <a:bodyPr wrap="square" rtlCol="0">
            <a:spAutoFit/>
          </a:bodyPr>
          <a:lstStyle/>
          <a:p>
            <a:r>
              <a:rPr lang="en-GB" sz="4800" b="1">
                <a:solidFill>
                  <a:schemeClr val="tx2"/>
                </a:solidFill>
                <a:cs typeface="Arial" panose="020B0604020202020204" pitchFamily="34" charset="0"/>
              </a:rPr>
              <a:t>Reduce Harm and Waste </a:t>
            </a:r>
            <a:endParaRPr lang="en-GB" sz="4800"/>
          </a:p>
        </p:txBody>
      </p:sp>
      <p:cxnSp>
        <p:nvCxnSpPr>
          <p:cNvPr id="7" name="Straight Connector 6"/>
          <p:cNvCxnSpPr/>
          <p:nvPr/>
        </p:nvCxnSpPr>
        <p:spPr>
          <a:xfrm>
            <a:off x="404507" y="1002846"/>
            <a:ext cx="11366500" cy="127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11200" y="1933717"/>
            <a:ext cx="4775200" cy="3416320"/>
          </a:xfrm>
          <a:prstGeom prst="rect">
            <a:avLst/>
          </a:prstGeom>
          <a:noFill/>
        </p:spPr>
        <p:txBody>
          <a:bodyPr wrap="square" rtlCol="0">
            <a:spAutoFit/>
          </a:bodyPr>
          <a:lstStyle/>
          <a:p>
            <a:r>
              <a:rPr lang="en-GB" sz="3600">
                <a:solidFill>
                  <a:srgbClr val="1F4E79"/>
                </a:solidFill>
                <a:latin typeface="Calibri" panose="020F0502020204030204" pitchFamily="34" charset="0"/>
                <a:cs typeface="Calibri" panose="020F0502020204030204" pitchFamily="34" charset="0"/>
              </a:rPr>
              <a:t>Making the best use of our precious health and care resources, and providing better care and outcomes for the people we care for.</a:t>
            </a:r>
          </a:p>
        </p:txBody>
      </p:sp>
      <p:pic>
        <p:nvPicPr>
          <p:cNvPr id="6" name="Picture 5"/>
          <p:cNvPicPr>
            <a:picLocks noChangeAspect="1"/>
          </p:cNvPicPr>
          <p:nvPr/>
        </p:nvPicPr>
        <p:blipFill>
          <a:blip r:embed="rId3"/>
          <a:stretch>
            <a:fillRect/>
          </a:stretch>
        </p:blipFill>
        <p:spPr>
          <a:xfrm>
            <a:off x="4964889" y="1403654"/>
            <a:ext cx="6704518" cy="4476446"/>
          </a:xfrm>
          <a:prstGeom prst="rect">
            <a:avLst/>
          </a:prstGeom>
        </p:spPr>
      </p:pic>
    </p:spTree>
    <p:extLst>
      <p:ext uri="{BB962C8B-B14F-4D97-AF65-F5344CB8AC3E}">
        <p14:creationId xmlns:p14="http://schemas.microsoft.com/office/powerpoint/2010/main" val="244815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3406" y="1571559"/>
            <a:ext cx="8856493" cy="1938992"/>
          </a:xfrm>
          <a:prstGeom prst="rect">
            <a:avLst/>
          </a:prstGeom>
          <a:noFill/>
        </p:spPr>
        <p:txBody>
          <a:bodyPr wrap="square" rtlCol="0">
            <a:spAutoFit/>
          </a:bodyPr>
          <a:lstStyle/>
          <a:p>
            <a:r>
              <a:rPr lang="en-GB" sz="4000">
                <a:solidFill>
                  <a:schemeClr val="tx2"/>
                </a:solidFill>
                <a:cs typeface="Arial" panose="020B0604020202020204" pitchFamily="34" charset="0"/>
              </a:rPr>
              <a:t>Variation in healthcare provision that cannot be explained by need, or by explicit patient or population preferences </a:t>
            </a:r>
          </a:p>
        </p:txBody>
      </p:sp>
      <p:sp>
        <p:nvSpPr>
          <p:cNvPr id="2" name="TextBox 1"/>
          <p:cNvSpPr txBox="1"/>
          <p:nvPr/>
        </p:nvSpPr>
        <p:spPr>
          <a:xfrm>
            <a:off x="404507" y="184549"/>
            <a:ext cx="11779250" cy="830997"/>
          </a:xfrm>
          <a:prstGeom prst="rect">
            <a:avLst/>
          </a:prstGeom>
          <a:noFill/>
        </p:spPr>
        <p:txBody>
          <a:bodyPr wrap="square" rtlCol="0">
            <a:spAutoFit/>
          </a:bodyPr>
          <a:lstStyle/>
          <a:p>
            <a:r>
              <a:rPr lang="en-GB" sz="4800" b="1">
                <a:solidFill>
                  <a:schemeClr val="tx2"/>
                </a:solidFill>
                <a:cs typeface="Arial" panose="020B0604020202020204" pitchFamily="34" charset="0"/>
              </a:rPr>
              <a:t>Reducing Unwarranted Variation</a:t>
            </a:r>
            <a:endParaRPr lang="en-GB" sz="4800"/>
          </a:p>
        </p:txBody>
      </p:sp>
      <p:cxnSp>
        <p:nvCxnSpPr>
          <p:cNvPr id="6" name="Straight Connector 5"/>
          <p:cNvCxnSpPr/>
          <p:nvPr/>
        </p:nvCxnSpPr>
        <p:spPr>
          <a:xfrm>
            <a:off x="404507" y="1015546"/>
            <a:ext cx="11366500" cy="1270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a:stretch>
            <a:fillRect/>
          </a:stretch>
        </p:blipFill>
        <p:spPr>
          <a:xfrm>
            <a:off x="4447309" y="3107384"/>
            <a:ext cx="7655994" cy="5105591"/>
          </a:xfrm>
          <a:prstGeom prst="rect">
            <a:avLst/>
          </a:prstGeom>
        </p:spPr>
      </p:pic>
    </p:spTree>
    <p:extLst>
      <p:ext uri="{BB962C8B-B14F-4D97-AF65-F5344CB8AC3E}">
        <p14:creationId xmlns:p14="http://schemas.microsoft.com/office/powerpoint/2010/main" val="1294735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4507" y="184549"/>
            <a:ext cx="11779250" cy="830997"/>
          </a:xfrm>
          <a:prstGeom prst="rect">
            <a:avLst/>
          </a:prstGeom>
          <a:noFill/>
        </p:spPr>
        <p:txBody>
          <a:bodyPr wrap="square" rtlCol="0">
            <a:spAutoFit/>
          </a:bodyPr>
          <a:lstStyle/>
          <a:p>
            <a:r>
              <a:rPr lang="en-GB" sz="4800" b="1">
                <a:solidFill>
                  <a:schemeClr val="tx2"/>
                </a:solidFill>
                <a:cs typeface="Arial" panose="020B0604020202020204" pitchFamily="34" charset="0"/>
              </a:rPr>
              <a:t>Become Innovators and Improvers </a:t>
            </a:r>
            <a:endParaRPr lang="en-GB" sz="4800"/>
          </a:p>
        </p:txBody>
      </p:sp>
      <p:cxnSp>
        <p:nvCxnSpPr>
          <p:cNvPr id="3" name="Straight Connector 2"/>
          <p:cNvCxnSpPr/>
          <p:nvPr/>
        </p:nvCxnSpPr>
        <p:spPr>
          <a:xfrm>
            <a:off x="404507" y="1002846"/>
            <a:ext cx="11366500" cy="127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09600" y="1833843"/>
            <a:ext cx="5143500" cy="3477875"/>
          </a:xfrm>
          <a:prstGeom prst="rect">
            <a:avLst/>
          </a:prstGeom>
          <a:noFill/>
        </p:spPr>
        <p:txBody>
          <a:bodyPr wrap="square" rtlCol="0">
            <a:spAutoFit/>
          </a:bodyPr>
          <a:lstStyle/>
          <a:p>
            <a:r>
              <a:rPr lang="en-GB" sz="4400">
                <a:solidFill>
                  <a:srgbClr val="1F4E79"/>
                </a:solidFill>
              </a:rPr>
              <a:t>Supporting a culture of innovation and improvement to help make the changes that need to happen</a:t>
            </a:r>
          </a:p>
        </p:txBody>
      </p:sp>
      <p:pic>
        <p:nvPicPr>
          <p:cNvPr id="6" name="Picture 4" descr="https://www.realisticmedicine.scot/wp-content/uploads/2018/12/Realistic-37-1024x68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132" y="1914323"/>
            <a:ext cx="5093605" cy="3397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039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1454A4-C8FA-A18A-3475-82E9C61AC34A}"/>
              </a:ext>
            </a:extLst>
          </p:cNvPr>
          <p:cNvSpPr/>
          <p:nvPr/>
        </p:nvSpPr>
        <p:spPr>
          <a:xfrm rot="5400000">
            <a:off x="5837352" y="-5858635"/>
            <a:ext cx="517296" cy="12192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A7213E9-939E-1309-1006-4460BC5AF4CD}"/>
              </a:ext>
            </a:extLst>
          </p:cNvPr>
          <p:cNvSpPr/>
          <p:nvPr/>
        </p:nvSpPr>
        <p:spPr>
          <a:xfrm rot="5400000">
            <a:off x="5837352" y="516103"/>
            <a:ext cx="517296" cy="12192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9871" b="90558" l="9774" r="89850">
                        <a14:foregroundMark x1="25564" y1="59227" x2="75188" y2="56652"/>
                      </a14:backgroundRemoval>
                    </a14:imgEffect>
                  </a14:imgLayer>
                </a14:imgProps>
              </a:ext>
            </a:extLst>
          </a:blip>
          <a:srcRect t="9102"/>
          <a:stretch/>
        </p:blipFill>
        <p:spPr>
          <a:xfrm>
            <a:off x="10026477" y="-21283"/>
            <a:ext cx="2533650" cy="2017322"/>
          </a:xfrm>
          <a:prstGeom prst="rect">
            <a:avLst/>
          </a:prstGeom>
        </p:spPr>
      </p:pic>
      <p:sp>
        <p:nvSpPr>
          <p:cNvPr id="10" name="Title 1"/>
          <p:cNvSpPr txBox="1">
            <a:spLocks/>
          </p:cNvSpPr>
          <p:nvPr/>
        </p:nvSpPr>
        <p:spPr>
          <a:xfrm>
            <a:off x="279402" y="504545"/>
            <a:ext cx="10515600" cy="965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solidFill>
                  <a:schemeClr val="accent1">
                    <a:lumMod val="50000"/>
                  </a:schemeClr>
                </a:solidFill>
                <a:latin typeface="+mn-lt"/>
                <a:cs typeface="Arial" panose="020B0604020202020204" pitchFamily="34" charset="0"/>
              </a:rPr>
              <a:t>NHS Near Me</a:t>
            </a:r>
          </a:p>
        </p:txBody>
      </p:sp>
      <p:sp>
        <p:nvSpPr>
          <p:cNvPr id="4" name="Rectangle 3"/>
          <p:cNvSpPr/>
          <p:nvPr/>
        </p:nvSpPr>
        <p:spPr>
          <a:xfrm>
            <a:off x="94906" y="1595021"/>
            <a:ext cx="10884591" cy="4401205"/>
          </a:xfrm>
          <a:prstGeom prst="rect">
            <a:avLst/>
          </a:prstGeom>
        </p:spPr>
        <p:txBody>
          <a:bodyPr wrap="square" lIns="91440" tIns="45720" rIns="91440" bIns="45720" anchor="t">
            <a:spAutoFit/>
          </a:bodyPr>
          <a:lstStyle/>
          <a:p>
            <a:pPr marL="457200" indent="-457200">
              <a:buFont typeface="Arial"/>
              <a:buChar char="•"/>
            </a:pPr>
            <a:r>
              <a:rPr lang="en-GB" sz="2800">
                <a:solidFill>
                  <a:schemeClr val="accent1">
                    <a:lumMod val="50000"/>
                  </a:schemeClr>
                </a:solidFill>
                <a:cs typeface="Arial"/>
              </a:rPr>
              <a:t>Reduces the number of people attending NHS and social care premises;</a:t>
            </a:r>
          </a:p>
          <a:p>
            <a:pPr marL="457200" indent="-457200">
              <a:buFont typeface="Arial"/>
              <a:buChar char="•"/>
            </a:pPr>
            <a:endParaRPr lang="en-GB" sz="2800">
              <a:solidFill>
                <a:schemeClr val="accent1">
                  <a:lumMod val="50000"/>
                </a:schemeClr>
              </a:solidFill>
              <a:cs typeface="Arial"/>
            </a:endParaRPr>
          </a:p>
          <a:p>
            <a:pPr marL="457200" indent="-457200">
              <a:buFont typeface="Arial"/>
              <a:buChar char="•"/>
            </a:pPr>
            <a:r>
              <a:rPr lang="en-GB" sz="2800">
                <a:solidFill>
                  <a:schemeClr val="accent1">
                    <a:lumMod val="50000"/>
                  </a:schemeClr>
                </a:solidFill>
                <a:cs typeface="Arial"/>
              </a:rPr>
              <a:t>Enables people to attend appointments from wherever they choose</a:t>
            </a:r>
          </a:p>
          <a:p>
            <a:endParaRPr lang="en-GB" sz="2800">
              <a:solidFill>
                <a:schemeClr val="accent1">
                  <a:lumMod val="50000"/>
                </a:schemeClr>
              </a:solidFill>
              <a:cs typeface="Arial"/>
            </a:endParaRPr>
          </a:p>
          <a:p>
            <a:pPr marL="457200" indent="-457200">
              <a:buFont typeface="Arial"/>
              <a:buChar char="•"/>
            </a:pPr>
            <a:r>
              <a:rPr lang="en-GB" sz="2800">
                <a:solidFill>
                  <a:schemeClr val="accent1">
                    <a:lumMod val="50000"/>
                  </a:schemeClr>
                </a:solidFill>
                <a:cs typeface="Arial"/>
              </a:rPr>
              <a:t>Reduces travel and minimises time taken off work or school, for patients and their families;</a:t>
            </a:r>
            <a:endParaRPr lang="en-GB">
              <a:solidFill>
                <a:schemeClr val="accent1">
                  <a:lumMod val="50000"/>
                </a:schemeClr>
              </a:solidFill>
              <a:cs typeface="Calibri" panose="020F0502020204030204"/>
            </a:endParaRPr>
          </a:p>
          <a:p>
            <a:pPr marL="457200" indent="-457200">
              <a:buFont typeface="Arial"/>
              <a:buChar char="•"/>
            </a:pPr>
            <a:endParaRPr lang="en-GB" sz="2800">
              <a:solidFill>
                <a:schemeClr val="accent1">
                  <a:lumMod val="50000"/>
                </a:schemeClr>
              </a:solidFill>
              <a:cs typeface="Arial"/>
            </a:endParaRPr>
          </a:p>
          <a:p>
            <a:pPr marL="457200" indent="-457200">
              <a:buFont typeface="Arial"/>
              <a:buChar char="•"/>
            </a:pPr>
            <a:r>
              <a:rPr lang="en-GB" sz="2800">
                <a:solidFill>
                  <a:schemeClr val="accent1">
                    <a:lumMod val="50000"/>
                  </a:schemeClr>
                </a:solidFill>
                <a:cs typeface="Arial"/>
              </a:rPr>
              <a:t>Helps address environmental imperatives: by reducing travel, improving move towards net zero.</a:t>
            </a:r>
            <a:endParaRPr lang="en-GB">
              <a:solidFill>
                <a:schemeClr val="accent1">
                  <a:lumMod val="50000"/>
                </a:schemeClr>
              </a:solidFill>
              <a:cs typeface="Calibri" panose="020F0502020204030204"/>
            </a:endParaRPr>
          </a:p>
        </p:txBody>
      </p:sp>
    </p:spTree>
    <p:extLst>
      <p:ext uri="{BB962C8B-B14F-4D97-AF65-F5344CB8AC3E}">
        <p14:creationId xmlns:p14="http://schemas.microsoft.com/office/powerpoint/2010/main" val="2388833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111125"/>
            <a:ext cx="10515600" cy="1325563"/>
          </a:xfrm>
        </p:spPr>
        <p:txBody>
          <a:bodyPr>
            <a:normAutofit fontScale="90000"/>
          </a:bodyPr>
          <a:lstStyle/>
          <a:p>
            <a:r>
              <a:rPr lang="en-GB" sz="4800" b="1">
                <a:solidFill>
                  <a:srgbClr val="1F4E79"/>
                </a:solidFill>
                <a:latin typeface="+mn-lt"/>
              </a:rPr>
              <a:t>Spreading The Message of Realistic Medicine</a:t>
            </a:r>
          </a:p>
        </p:txBody>
      </p:sp>
      <p:cxnSp>
        <p:nvCxnSpPr>
          <p:cNvPr id="5" name="Straight Connector 4"/>
          <p:cNvCxnSpPr/>
          <p:nvPr/>
        </p:nvCxnSpPr>
        <p:spPr>
          <a:xfrm>
            <a:off x="292100" y="1040946"/>
            <a:ext cx="11366500" cy="1270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0831" y="2130449"/>
            <a:ext cx="5489037" cy="308758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TextBox 8"/>
          <p:cNvSpPr txBox="1"/>
          <p:nvPr/>
        </p:nvSpPr>
        <p:spPr>
          <a:xfrm>
            <a:off x="0" y="5911794"/>
            <a:ext cx="12144499" cy="415498"/>
          </a:xfrm>
          <a:prstGeom prst="rect">
            <a:avLst/>
          </a:prstGeom>
          <a:noFill/>
        </p:spPr>
        <p:txBody>
          <a:bodyPr wrap="square" rtlCol="0">
            <a:spAutoFit/>
          </a:bodyPr>
          <a:lstStyle/>
          <a:p>
            <a:pPr algn="ctr"/>
            <a:r>
              <a:rPr lang="en-GB" sz="2100">
                <a:solidFill>
                  <a:srgbClr val="1F4E79"/>
                </a:solidFill>
              </a:rPr>
              <a:t>An animation series introducing the principles of Realistic Medicine can be found at </a:t>
            </a:r>
            <a:r>
              <a:rPr lang="en-GB" sz="2100" err="1">
                <a:solidFill>
                  <a:srgbClr val="1F4E79"/>
                </a:solidFill>
              </a:rPr>
              <a:t>RealisticMedicine.Scot</a:t>
            </a:r>
            <a:endParaRPr lang="en-GB" sz="2100">
              <a:solidFill>
                <a:srgbClr val="1F4E79"/>
              </a:solidFill>
            </a:endParaRPr>
          </a:p>
        </p:txBody>
      </p:sp>
    </p:spTree>
    <p:extLst>
      <p:ext uri="{BB962C8B-B14F-4D97-AF65-F5344CB8AC3E}">
        <p14:creationId xmlns:p14="http://schemas.microsoft.com/office/powerpoint/2010/main" val="935235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1247" b="96537" l="5968" r="86172">
                        <a14:foregroundMark x1="65502" y1="16205" x2="65502" y2="16205"/>
                        <a14:foregroundMark x1="70160" y1="14820" x2="70160" y2="14820"/>
                        <a14:foregroundMark x1="70160" y1="14820" x2="70160" y2="14820"/>
                        <a14:foregroundMark x1="73217" y1="14958" x2="73217" y2="14958"/>
                        <a14:foregroundMark x1="59098" y1="14958" x2="83988" y2="14820"/>
                        <a14:foregroundMark x1="83988" y1="14958" x2="85298" y2="20360"/>
                        <a14:foregroundMark x1="80786" y1="16343" x2="82969" y2="18421"/>
                        <a14:foregroundMark x1="7424" y1="43906" x2="44250" y2="44044"/>
                        <a14:foregroundMark x1="58079" y1="44737" x2="65939" y2="42521"/>
                        <a14:foregroundMark x1="77584" y1="44460" x2="67103" y2="44598"/>
                        <a14:foregroundMark x1="44250" y1="72161" x2="8151" y2="93906"/>
                        <a14:foregroundMark x1="6841" y1="73130" x2="44687" y2="73407"/>
                        <a14:foregroundMark x1="7569" y1="71745" x2="43668" y2="71607"/>
                        <a14:foregroundMark x1="47307" y1="71745" x2="84279" y2="94460"/>
                        <a14:foregroundMark x1="44687" y1="46676" x2="8006" y2="69391"/>
                        <a14:foregroundMark x1="13537" y1="69252" x2="41048" y2="69391"/>
                        <a14:foregroundMark x1="47598" y1="46953" x2="83988" y2="68283"/>
                        <a14:foregroundMark x1="84862" y1="58587" x2="84425" y2="68837"/>
                        <a14:foregroundMark x1="83552" y1="69806" x2="47598" y2="65235"/>
                        <a14:foregroundMark x1="47162" y1="69529" x2="74090" y2="69806"/>
                        <a14:foregroundMark x1="45269" y1="39751" x2="45269" y2="43629"/>
                        <a14:foregroundMark x1="47016" y1="18698" x2="48035" y2="15097"/>
                        <a14:foregroundMark x1="18777" y1="94875" x2="35226" y2="95152"/>
                        <a14:foregroundMark x1="14265" y1="28809" x2="14265" y2="28809"/>
                        <a14:foregroundMark x1="39592" y1="28947" x2="39592" y2="28947"/>
                        <a14:backgroundMark x1="49782" y1="14266" x2="49782" y2="14266"/>
                        <a14:backgroundMark x1="48908" y1="13573" x2="48908" y2="13573"/>
                        <a14:backgroundMark x1="45706" y1="14820" x2="46434" y2="46399"/>
                        <a14:backgroundMark x1="38137" y1="14127" x2="48908" y2="13850"/>
                        <a14:backgroundMark x1="7132" y1="45429" x2="44541" y2="45429"/>
                        <a14:backgroundMark x1="84571" y1="45568" x2="47598" y2="45429"/>
                        <a14:backgroundMark x1="45997" y1="47230" x2="45852" y2="71468"/>
                        <a14:backgroundMark x1="84862" y1="70637" x2="44978" y2="70776"/>
                        <a14:backgroundMark x1="6550" y1="70776" x2="45415" y2="70914"/>
                        <a14:backgroundMark x1="45997" y1="72576" x2="46143" y2="94875"/>
                      </a14:backgroundRemoval>
                    </a14:imgEffect>
                  </a14:imgLayer>
                </a14:imgProps>
              </a:ext>
              <a:ext uri="{28A0092B-C50C-407E-A947-70E740481C1C}">
                <a14:useLocalDpi xmlns:a14="http://schemas.microsoft.com/office/drawing/2010/main"/>
              </a:ext>
            </a:extLst>
          </a:blip>
          <a:srcRect l="6325" t="13853" r="14115" b="4104"/>
          <a:stretch/>
        </p:blipFill>
        <p:spPr>
          <a:xfrm>
            <a:off x="5804263" y="0"/>
            <a:ext cx="6387737" cy="6858000"/>
          </a:xfrm>
          <a:prstGeom prst="rect">
            <a:avLst/>
          </a:prstGeom>
          <a:solidFill>
            <a:schemeClr val="accent1">
              <a:lumMod val="20000"/>
              <a:lumOff val="80000"/>
            </a:schemeClr>
          </a:solidFill>
        </p:spPr>
      </p:pic>
      <p:sp>
        <p:nvSpPr>
          <p:cNvPr id="4" name="Title 1"/>
          <p:cNvSpPr txBox="1">
            <a:spLocks/>
          </p:cNvSpPr>
          <p:nvPr/>
        </p:nvSpPr>
        <p:spPr>
          <a:xfrm>
            <a:off x="0" y="1828800"/>
            <a:ext cx="5652655" cy="25104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7200" b="1">
                <a:solidFill>
                  <a:srgbClr val="35A8E0"/>
                </a:solidFill>
              </a:rPr>
              <a:t>With</a:t>
            </a:r>
          </a:p>
          <a:p>
            <a:endParaRPr lang="en-GB" sz="7200" b="1">
              <a:solidFill>
                <a:srgbClr val="35A8E0"/>
              </a:solidFill>
            </a:endParaRPr>
          </a:p>
          <a:p>
            <a:endParaRPr lang="en-GB" sz="7200" b="1">
              <a:solidFill>
                <a:srgbClr val="35A8E0"/>
              </a:solidFill>
            </a:endParaRPr>
          </a:p>
          <a:p>
            <a:r>
              <a:rPr lang="en-GB" sz="7200" b="1">
                <a:solidFill>
                  <a:srgbClr val="35A8E0"/>
                </a:solidFill>
              </a:rPr>
              <a:t>       We Can…</a:t>
            </a:r>
          </a:p>
        </p:txBody>
      </p:sp>
      <p:pic>
        <p:nvPicPr>
          <p:cNvPr id="5" name="Picture 4"/>
          <p:cNvPicPr>
            <a:picLocks noChangeAspect="1"/>
          </p:cNvPicPr>
          <p:nvPr/>
        </p:nvPicPr>
        <p:blipFill>
          <a:blip r:embed="rId5"/>
          <a:stretch>
            <a:fillRect/>
          </a:stretch>
        </p:blipFill>
        <p:spPr>
          <a:xfrm>
            <a:off x="575812" y="2362384"/>
            <a:ext cx="4501030" cy="1378344"/>
          </a:xfrm>
          <a:prstGeom prst="rect">
            <a:avLst/>
          </a:prstGeom>
        </p:spPr>
      </p:pic>
    </p:spTree>
    <p:extLst>
      <p:ext uri="{BB962C8B-B14F-4D97-AF65-F5344CB8AC3E}">
        <p14:creationId xmlns:p14="http://schemas.microsoft.com/office/powerpoint/2010/main" val="3719565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CFD07-0E6A-EDA3-22A0-6F805F7F86F6}"/>
              </a:ext>
            </a:extLst>
          </p:cNvPr>
          <p:cNvSpPr/>
          <p:nvPr/>
        </p:nvSpPr>
        <p:spPr>
          <a:xfrm>
            <a:off x="0" y="0"/>
            <a:ext cx="797091"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29C09CF-4826-8784-8845-1D9C48B87CD5}"/>
              </a:ext>
            </a:extLst>
          </p:cNvPr>
          <p:cNvSpPr/>
          <p:nvPr/>
        </p:nvSpPr>
        <p:spPr>
          <a:xfrm>
            <a:off x="11425060" y="6863"/>
            <a:ext cx="797090"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342114" y="4256314"/>
            <a:ext cx="9144000" cy="1553438"/>
          </a:xfrm>
        </p:spPr>
        <p:txBody>
          <a:bodyPr>
            <a:noAutofit/>
          </a:bodyPr>
          <a:lstStyle/>
          <a:p>
            <a:br>
              <a:rPr lang="en-GB"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endParaRPr lang="en-GB"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866" y="1467655"/>
            <a:ext cx="9692497" cy="2464524"/>
          </a:xfrm>
          <a:prstGeom prst="rect">
            <a:avLst/>
          </a:prstGeom>
        </p:spPr>
      </p:pic>
      <p:sp>
        <p:nvSpPr>
          <p:cNvPr id="5" name="Rectangle 4"/>
          <p:cNvSpPr/>
          <p:nvPr/>
        </p:nvSpPr>
        <p:spPr>
          <a:xfrm>
            <a:off x="1067866" y="4648312"/>
            <a:ext cx="10357194" cy="769441"/>
          </a:xfrm>
          <a:prstGeom prst="rect">
            <a:avLst/>
          </a:prstGeom>
        </p:spPr>
        <p:txBody>
          <a:bodyPr wrap="square">
            <a:spAutoFit/>
          </a:bodyPr>
          <a:lstStyle/>
          <a:p>
            <a:r>
              <a:rPr lang="en-GB" sz="4400" dirty="0">
                <a:solidFill>
                  <a:schemeClr val="accent1">
                    <a:lumMod val="50000"/>
                  </a:schemeClr>
                </a:solidFill>
              </a:rPr>
              <a:t>“achieving</a:t>
            </a:r>
            <a:r>
              <a:rPr lang="en-GB" sz="4400" b="1" dirty="0">
                <a:solidFill>
                  <a:schemeClr val="accent1">
                    <a:lumMod val="50000"/>
                  </a:schemeClr>
                </a:solidFill>
              </a:rPr>
              <a:t> outcomes that matter </a:t>
            </a:r>
            <a:r>
              <a:rPr lang="en-GB" sz="4400" dirty="0">
                <a:solidFill>
                  <a:schemeClr val="accent1">
                    <a:lumMod val="50000"/>
                  </a:schemeClr>
                </a:solidFill>
              </a:rPr>
              <a:t>to people”</a:t>
            </a:r>
          </a:p>
        </p:txBody>
      </p:sp>
    </p:spTree>
    <p:extLst>
      <p:ext uri="{BB962C8B-B14F-4D97-AF65-F5344CB8AC3E}">
        <p14:creationId xmlns:p14="http://schemas.microsoft.com/office/powerpoint/2010/main" val="3284386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EEBF7"/>
        </a:solidFill>
        <a:effectLst/>
      </p:bgPr>
    </p:bg>
    <p:spTree>
      <p:nvGrpSpPr>
        <p:cNvPr id="1" name=""/>
        <p:cNvGrpSpPr/>
        <p:nvPr/>
      </p:nvGrpSpPr>
      <p:grpSpPr>
        <a:xfrm>
          <a:off x="0" y="0"/>
          <a:ext cx="0" cy="0"/>
          <a:chOff x="0" y="0"/>
          <a:chExt cx="0" cy="0"/>
        </a:xfrm>
      </p:grpSpPr>
      <p:pic>
        <p:nvPicPr>
          <p:cNvPr id="4" name="Online Media 3" title="Value Based Health &amp; Care">
            <a:hlinkClick r:id="" action="ppaction://media"/>
            <a:extLst>
              <a:ext uri="{FF2B5EF4-FFF2-40B4-BE49-F238E27FC236}">
                <a16:creationId xmlns:a16="http://schemas.microsoft.com/office/drawing/2014/main" id="{B5097552-6095-E775-884D-E207B698583C}"/>
              </a:ext>
            </a:extLst>
          </p:cNvPr>
          <p:cNvPicPr>
            <a:picLocks noGrp="1" noRot="1" noChangeAspect="1"/>
          </p:cNvPicPr>
          <p:nvPr>
            <p:ph idx="1"/>
            <a:videoFile r:link="rId1"/>
          </p:nvPr>
        </p:nvPicPr>
        <p:blipFill>
          <a:blip r:embed="rId4"/>
          <a:stretch>
            <a:fillRect/>
          </a:stretch>
        </p:blipFill>
        <p:spPr>
          <a:xfrm>
            <a:off x="1169464" y="645318"/>
            <a:ext cx="9853073" cy="5567363"/>
          </a:xfrm>
          <a:prstGeom prst="rect">
            <a:avLst/>
          </a:prstGeom>
        </p:spPr>
      </p:pic>
    </p:spTree>
    <p:extLst>
      <p:ext uri="{BB962C8B-B14F-4D97-AF65-F5344CB8AC3E}">
        <p14:creationId xmlns:p14="http://schemas.microsoft.com/office/powerpoint/2010/main" val="137610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EEBF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F557-3E3C-A3FF-FDA6-B47E56BBDD43}"/>
              </a:ext>
            </a:extLst>
          </p:cNvPr>
          <p:cNvSpPr>
            <a:spLocks noGrp="1"/>
          </p:cNvSpPr>
          <p:nvPr>
            <p:ph type="title"/>
          </p:nvPr>
        </p:nvSpPr>
        <p:spPr>
          <a:xfrm>
            <a:off x="51620" y="-200230"/>
            <a:ext cx="10515600" cy="1325563"/>
          </a:xfrm>
        </p:spPr>
        <p:txBody>
          <a:bodyPr/>
          <a:lstStyle/>
          <a:p>
            <a:r>
              <a:rPr lang="en-GB" b="1">
                <a:solidFill>
                  <a:srgbClr val="002C69"/>
                </a:solidFill>
              </a:rPr>
              <a:t>What is Value Based Health &amp; Care? </a:t>
            </a:r>
            <a:endParaRPr lang="en-GB" b="1">
              <a:solidFill>
                <a:srgbClr val="002C69"/>
              </a:solidFill>
              <a:cs typeface="Calibri Light"/>
            </a:endParaRPr>
          </a:p>
        </p:txBody>
      </p:sp>
      <p:sp>
        <p:nvSpPr>
          <p:cNvPr id="4" name="Content Placeholder 3">
            <a:extLst>
              <a:ext uri="{FF2B5EF4-FFF2-40B4-BE49-F238E27FC236}">
                <a16:creationId xmlns:a16="http://schemas.microsoft.com/office/drawing/2014/main" id="{3FCF0DB5-F323-DFDC-2BBA-C01F992FBFBB}"/>
              </a:ext>
            </a:extLst>
          </p:cNvPr>
          <p:cNvSpPr txBox="1">
            <a:spLocks noGrp="1"/>
          </p:cNvSpPr>
          <p:nvPr>
            <p:ph idx="1"/>
          </p:nvPr>
        </p:nvSpPr>
        <p:spPr>
          <a:xfrm>
            <a:off x="241907" y="3031349"/>
            <a:ext cx="4146247" cy="1217769"/>
          </a:xfrm>
          <a:prstGeom prst="rect">
            <a:avLst/>
          </a:prstGeom>
          <a:noFill/>
          <a:ln>
            <a:noFill/>
          </a:ln>
        </p:spPr>
        <p:txBody>
          <a:bodyPr vert="horz" wrap="square" lIns="91440" tIns="45720" rIns="91440" bIns="45720" rtlCol="0" anchor="t">
            <a:spAutoFit/>
          </a:bodyPr>
          <a:lstStyle/>
          <a:p>
            <a:pPr marL="0" indent="0">
              <a:buNone/>
            </a:pPr>
            <a:r>
              <a:rPr lang="en-GB" sz="3600">
                <a:solidFill>
                  <a:srgbClr val="002C69"/>
                </a:solidFill>
              </a:rPr>
              <a:t>Value = </a:t>
            </a:r>
            <a:r>
              <a:rPr lang="en-GB" sz="3600" u="sng">
                <a:solidFill>
                  <a:srgbClr val="002C69"/>
                </a:solidFill>
              </a:rPr>
              <a:t>Outcomes</a:t>
            </a:r>
            <a:endParaRPr lang="en-GB" sz="3600" u="sng">
              <a:solidFill>
                <a:srgbClr val="002C69"/>
              </a:solidFill>
              <a:cs typeface="Calibri"/>
            </a:endParaRPr>
          </a:p>
          <a:p>
            <a:pPr marL="0" indent="0">
              <a:buNone/>
            </a:pPr>
            <a:r>
              <a:rPr lang="en-GB" sz="3600">
                <a:solidFill>
                  <a:srgbClr val="002C69"/>
                </a:solidFill>
              </a:rPr>
              <a:t>	        Cost</a:t>
            </a:r>
            <a:endParaRPr lang="en-GB" sz="3600">
              <a:solidFill>
                <a:srgbClr val="002C69"/>
              </a:solidFill>
              <a:cs typeface="Calibri"/>
            </a:endParaRPr>
          </a:p>
        </p:txBody>
      </p:sp>
      <p:pic>
        <p:nvPicPr>
          <p:cNvPr id="16" name="Picture 15" descr="A group of colorful circles with text&#10;&#10;Description automatically generated">
            <a:extLst>
              <a:ext uri="{FF2B5EF4-FFF2-40B4-BE49-F238E27FC236}">
                <a16:creationId xmlns:a16="http://schemas.microsoft.com/office/drawing/2014/main" id="{A1644592-7905-E720-3C33-C9A02C05C0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3060" y="383058"/>
            <a:ext cx="11345875" cy="6388443"/>
          </a:xfrm>
          <a:prstGeom prst="rect">
            <a:avLst/>
          </a:prstGeom>
        </p:spPr>
      </p:pic>
    </p:spTree>
    <p:extLst>
      <p:ext uri="{BB962C8B-B14F-4D97-AF65-F5344CB8AC3E}">
        <p14:creationId xmlns:p14="http://schemas.microsoft.com/office/powerpoint/2010/main" val="1143539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EEBF7"/>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37C0B8-05CA-259D-910F-26E638D86FB6}"/>
              </a:ext>
            </a:extLst>
          </p:cNvPr>
          <p:cNvPicPr>
            <a:picLocks noChangeAspect="1"/>
          </p:cNvPicPr>
          <p:nvPr/>
        </p:nvPicPr>
        <p:blipFill rotWithShape="1">
          <a:blip r:embed="rId3"/>
          <a:srcRect l="2688" t="2959" r="3865" b="3074"/>
          <a:stretch/>
        </p:blipFill>
        <p:spPr>
          <a:xfrm>
            <a:off x="951196" y="312318"/>
            <a:ext cx="4445856" cy="6233364"/>
          </a:xfrm>
          <a:prstGeom prst="rect">
            <a:avLst/>
          </a:prstGeom>
          <a:effectLst>
            <a:outerShdw blurRad="50800" dist="38100" dir="2700000" algn="tl" rotWithShape="0">
              <a:prstClr val="black">
                <a:alpha val="40000"/>
              </a:prstClr>
            </a:outerShdw>
          </a:effectLst>
        </p:spPr>
      </p:pic>
      <p:sp>
        <p:nvSpPr>
          <p:cNvPr id="6" name="Flowchart: Alternative Process 5">
            <a:extLst>
              <a:ext uri="{FF2B5EF4-FFF2-40B4-BE49-F238E27FC236}">
                <a16:creationId xmlns:a16="http://schemas.microsoft.com/office/drawing/2014/main" id="{E8FBCD52-CA15-B0FD-DC0F-F1C29F768979}"/>
              </a:ext>
            </a:extLst>
          </p:cNvPr>
          <p:cNvSpPr/>
          <p:nvPr/>
        </p:nvSpPr>
        <p:spPr>
          <a:xfrm>
            <a:off x="5770179" y="866728"/>
            <a:ext cx="5833241" cy="2562272"/>
          </a:xfrm>
          <a:prstGeom prst="flowChartAlternateProcess">
            <a:avLst/>
          </a:prstGeom>
          <a:solidFill>
            <a:srgbClr val="00658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t>Definition </a:t>
            </a:r>
          </a:p>
          <a:p>
            <a:r>
              <a:rPr lang="en-GB" sz="2400" dirty="0"/>
              <a:t>Value Based Health &amp; Care delivers better outcomes and experiences for the people we care for through the equitable, sustainable, appropriate and transparent use of available resources. </a:t>
            </a:r>
          </a:p>
        </p:txBody>
      </p:sp>
      <p:sp>
        <p:nvSpPr>
          <p:cNvPr id="7" name="Flowchart: Alternative Process 6">
            <a:extLst>
              <a:ext uri="{FF2B5EF4-FFF2-40B4-BE49-F238E27FC236}">
                <a16:creationId xmlns:a16="http://schemas.microsoft.com/office/drawing/2014/main" id="{7BA97E3A-919F-433F-BC35-64DD71AF1692}"/>
              </a:ext>
            </a:extLst>
          </p:cNvPr>
          <p:cNvSpPr/>
          <p:nvPr/>
        </p:nvSpPr>
        <p:spPr>
          <a:xfrm>
            <a:off x="5770179" y="3667735"/>
            <a:ext cx="5833241" cy="2562272"/>
          </a:xfrm>
          <a:prstGeom prst="flowChartAlternateProcess">
            <a:avLst/>
          </a:prstGeom>
          <a:solidFill>
            <a:srgbClr val="787BA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t>Vision</a:t>
            </a:r>
          </a:p>
          <a:p>
            <a:r>
              <a:rPr lang="en-GB" sz="2400" dirty="0"/>
              <a:t>By 2030 all health and care professionals will be supported to deliver Value Based Health &amp; Care.  This will achieve the outcomes that matter to people and a more sustainable system. </a:t>
            </a:r>
          </a:p>
        </p:txBody>
      </p:sp>
    </p:spTree>
    <p:extLst>
      <p:ext uri="{BB962C8B-B14F-4D97-AF65-F5344CB8AC3E}">
        <p14:creationId xmlns:p14="http://schemas.microsoft.com/office/powerpoint/2010/main" val="1291861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con&#10;&#10;Description automatically generated">
            <a:extLst>
              <a:ext uri="{FF2B5EF4-FFF2-40B4-BE49-F238E27FC236}">
                <a16:creationId xmlns:a16="http://schemas.microsoft.com/office/drawing/2014/main" id="{7F07B646-1370-FFFC-B3EF-54D7E14C3B02}"/>
              </a:ext>
            </a:extLst>
          </p:cNvPr>
          <p:cNvPicPr>
            <a:picLocks noGrp="1" noChangeAspect="1"/>
          </p:cNvPicPr>
          <p:nvPr>
            <p:ph idx="1"/>
          </p:nvPr>
        </p:nvPicPr>
        <p:blipFill>
          <a:blip r:embed="rId3"/>
          <a:stretch>
            <a:fillRect/>
          </a:stretch>
        </p:blipFill>
        <p:spPr>
          <a:xfrm>
            <a:off x="3426606" y="357251"/>
            <a:ext cx="4829639" cy="4555040"/>
          </a:xfrm>
        </p:spPr>
      </p:pic>
      <p:sp>
        <p:nvSpPr>
          <p:cNvPr id="3" name="TextBox 2">
            <a:extLst>
              <a:ext uri="{FF2B5EF4-FFF2-40B4-BE49-F238E27FC236}">
                <a16:creationId xmlns:a16="http://schemas.microsoft.com/office/drawing/2014/main" id="{56A0222B-A6D8-625E-CDC3-7F33C151FD2C}"/>
              </a:ext>
            </a:extLst>
          </p:cNvPr>
          <p:cNvSpPr txBox="1"/>
          <p:nvPr/>
        </p:nvSpPr>
        <p:spPr>
          <a:xfrm>
            <a:off x="1090048" y="5300420"/>
            <a:ext cx="10011905" cy="1200329"/>
          </a:xfrm>
          <a:prstGeom prst="rect">
            <a:avLst/>
          </a:prstGeom>
          <a:noFill/>
        </p:spPr>
        <p:txBody>
          <a:bodyPr wrap="square" lIns="91440" tIns="45720" rIns="91440" bIns="45720" rtlCol="0" anchor="t">
            <a:spAutoFit/>
          </a:bodyPr>
          <a:lstStyle/>
          <a:p>
            <a:pPr algn="ctr"/>
            <a:r>
              <a:rPr lang="en-GB" sz="2400">
                <a:solidFill>
                  <a:srgbClr val="002C69"/>
                </a:solidFill>
              </a:rPr>
              <a:t>Creating a working environment in which a culture of stewardship can flourish is vital if we wish to deliver more sustainable care as well as help tackle the climate emergency.</a:t>
            </a:r>
            <a:endParaRPr lang="en-GB" sz="2400">
              <a:solidFill>
                <a:srgbClr val="002C69"/>
              </a:solidFill>
              <a:cs typeface="Calibri"/>
            </a:endParaRPr>
          </a:p>
        </p:txBody>
      </p:sp>
      <p:sp>
        <p:nvSpPr>
          <p:cNvPr id="2" name="Rectangle 1">
            <a:extLst>
              <a:ext uri="{FF2B5EF4-FFF2-40B4-BE49-F238E27FC236}">
                <a16:creationId xmlns:a16="http://schemas.microsoft.com/office/drawing/2014/main" id="{F09D8AD7-7142-4EB4-131B-95129B30534A}"/>
              </a:ext>
            </a:extLst>
          </p:cNvPr>
          <p:cNvSpPr/>
          <p:nvPr/>
        </p:nvSpPr>
        <p:spPr>
          <a:xfrm>
            <a:off x="0" y="0"/>
            <a:ext cx="1090047"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CDF1B39-593A-14DA-6409-A95EACE4FB6F}"/>
              </a:ext>
            </a:extLst>
          </p:cNvPr>
          <p:cNvSpPr/>
          <p:nvPr/>
        </p:nvSpPr>
        <p:spPr>
          <a:xfrm>
            <a:off x="11101953" y="0"/>
            <a:ext cx="1090047"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39058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C4C6EAF-B281-C16F-22C5-EE3CFB25A0CC}"/>
              </a:ext>
            </a:extLst>
          </p:cNvPr>
          <p:cNvPicPr>
            <a:picLocks noGrp="1" noChangeAspect="1"/>
          </p:cNvPicPr>
          <p:nvPr>
            <p:ph idx="1"/>
          </p:nvPr>
        </p:nvPicPr>
        <p:blipFill rotWithShape="1">
          <a:blip r:embed="rId3"/>
          <a:srcRect l="36038" t="7855" r="-148" b="12116"/>
          <a:stretch/>
        </p:blipFill>
        <p:spPr>
          <a:xfrm>
            <a:off x="2804619" y="499776"/>
            <a:ext cx="6771949" cy="5858448"/>
          </a:xfrm>
          <a:prstGeom prst="rect">
            <a:avLst/>
          </a:prstGeom>
        </p:spPr>
      </p:pic>
      <p:sp>
        <p:nvSpPr>
          <p:cNvPr id="2" name="Rectangle 1">
            <a:extLst>
              <a:ext uri="{FF2B5EF4-FFF2-40B4-BE49-F238E27FC236}">
                <a16:creationId xmlns:a16="http://schemas.microsoft.com/office/drawing/2014/main" id="{07A43E18-B844-0F5D-9BEB-43BC9BF9B6F1}"/>
              </a:ext>
            </a:extLst>
          </p:cNvPr>
          <p:cNvSpPr/>
          <p:nvPr/>
        </p:nvSpPr>
        <p:spPr>
          <a:xfrm>
            <a:off x="0" y="0"/>
            <a:ext cx="1284051"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E31FE5CF-CC6E-B32C-19F7-DC0F1CCCEE9C}"/>
              </a:ext>
            </a:extLst>
          </p:cNvPr>
          <p:cNvSpPr/>
          <p:nvPr/>
        </p:nvSpPr>
        <p:spPr>
          <a:xfrm>
            <a:off x="10907949" y="0"/>
            <a:ext cx="1284051"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30664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218FAB-5B16-6CF6-CCA1-95D6B9E90B09}"/>
              </a:ext>
            </a:extLst>
          </p:cNvPr>
          <p:cNvSpPr/>
          <p:nvPr/>
        </p:nvSpPr>
        <p:spPr>
          <a:xfrm>
            <a:off x="1" y="0"/>
            <a:ext cx="395416"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6C8182-C75B-04E7-B242-951A09B55652}"/>
              </a:ext>
            </a:extLst>
          </p:cNvPr>
          <p:cNvSpPr/>
          <p:nvPr/>
        </p:nvSpPr>
        <p:spPr>
          <a:xfrm>
            <a:off x="300502" y="2770323"/>
            <a:ext cx="3592947" cy="13173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56E"/>
                </a:solidFill>
                <a:effectLst/>
                <a:uLnTx/>
                <a:uFillTx/>
                <a:latin typeface="Calibri" panose="020F0502020204030204"/>
                <a:ea typeface="+mn-ea"/>
                <a:cs typeface="+mn-cs"/>
              </a:rPr>
              <a:t>6 High Level Commitments</a:t>
            </a:r>
            <a:endParaRPr kumimoji="0" lang="en-GB" sz="2800" b="1" i="0" u="none" strike="noStrike" kern="1200" cap="none" spc="0" normalizeH="0" baseline="0" noProof="0" dirty="0">
              <a:ln>
                <a:noFill/>
              </a:ln>
              <a:solidFill>
                <a:srgbClr val="00256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C4D46FD-0DCB-513E-B538-C5383EC0FB20}"/>
              </a:ext>
            </a:extLst>
          </p:cNvPr>
          <p:cNvPicPr>
            <a:picLocks noChangeAspect="1"/>
          </p:cNvPicPr>
          <p:nvPr/>
        </p:nvPicPr>
        <p:blipFill>
          <a:blip r:embed="rId3"/>
          <a:stretch>
            <a:fillRect/>
          </a:stretch>
        </p:blipFill>
        <p:spPr>
          <a:xfrm>
            <a:off x="4022505" y="138330"/>
            <a:ext cx="7868993" cy="6581340"/>
          </a:xfrm>
          <a:prstGeom prst="rect">
            <a:avLst/>
          </a:prstGeom>
        </p:spPr>
      </p:pic>
      <p:sp>
        <p:nvSpPr>
          <p:cNvPr id="6" name="Rectangle 5">
            <a:extLst>
              <a:ext uri="{FF2B5EF4-FFF2-40B4-BE49-F238E27FC236}">
                <a16:creationId xmlns:a16="http://schemas.microsoft.com/office/drawing/2014/main" id="{40143E0C-B17A-BB7E-F93C-C1F0DAD70A98}"/>
              </a:ext>
            </a:extLst>
          </p:cNvPr>
          <p:cNvSpPr/>
          <p:nvPr/>
        </p:nvSpPr>
        <p:spPr>
          <a:xfrm>
            <a:off x="11822846" y="0"/>
            <a:ext cx="395416"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33801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435" y="1239292"/>
            <a:ext cx="2497506" cy="1010227"/>
          </a:xfrm>
          <a:prstGeom prst="rect">
            <a:avLst/>
          </a:prstGeom>
        </p:spPr>
      </p:pic>
      <p:sp>
        <p:nvSpPr>
          <p:cNvPr id="9" name="TextBox 8"/>
          <p:cNvSpPr txBox="1"/>
          <p:nvPr/>
        </p:nvSpPr>
        <p:spPr>
          <a:xfrm>
            <a:off x="0" y="5811518"/>
            <a:ext cx="282632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www.realisticmedicine.scot</a:t>
            </a:r>
          </a:p>
        </p:txBody>
      </p:sp>
      <p:sp>
        <p:nvSpPr>
          <p:cNvPr id="10" name="TextBox 9"/>
          <p:cNvSpPr txBox="1"/>
          <p:nvPr/>
        </p:nvSpPr>
        <p:spPr>
          <a:xfrm>
            <a:off x="822037" y="5220187"/>
            <a:ext cx="15332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@realisticmed</a:t>
            </a:r>
          </a:p>
        </p:txBody>
      </p:sp>
      <p:sp>
        <p:nvSpPr>
          <p:cNvPr id="13" name="Subtitle 12"/>
          <p:cNvSpPr>
            <a:spLocks noGrp="1"/>
          </p:cNvSpPr>
          <p:nvPr>
            <p:ph type="subTitle" idx="1"/>
          </p:nvPr>
        </p:nvSpPr>
        <p:spPr>
          <a:xfrm>
            <a:off x="3162017" y="960337"/>
            <a:ext cx="8409638" cy="5497512"/>
          </a:xfrm>
        </p:spPr>
        <p:txBody>
          <a:bodyPr>
            <a:normAutofit/>
          </a:bodyPr>
          <a:lstStyle/>
          <a:p>
            <a:pPr marL="342900" indent="-342900" algn="l">
              <a:buFont typeface="Arial" panose="020B0604020202020204" pitchFamily="34" charset="0"/>
              <a:buChar char="•"/>
            </a:pPr>
            <a:endParaRPr lang="en-GB" dirty="0">
              <a:solidFill>
                <a:schemeClr val="accent1">
                  <a:lumMod val="50000"/>
                </a:schemeClr>
              </a:solidFill>
            </a:endParaRPr>
          </a:p>
          <a:p>
            <a:pPr algn="l"/>
            <a:endParaRPr lang="en-GB" dirty="0">
              <a:solidFill>
                <a:schemeClr val="accent1">
                  <a:lumMod val="50000"/>
                </a:schemeClr>
              </a:solidFill>
            </a:endParaRPr>
          </a:p>
          <a:p>
            <a:pPr marL="342900" indent="-342900" algn="l">
              <a:buFont typeface="Arial" panose="020B0604020202020204" pitchFamily="34" charset="0"/>
              <a:buChar char="•"/>
            </a:pPr>
            <a:endParaRPr lang="en-GB" dirty="0">
              <a:solidFill>
                <a:schemeClr val="accent1">
                  <a:lumMod val="50000"/>
                </a:schemeClr>
              </a:solidFill>
            </a:endParaRPr>
          </a:p>
        </p:txBody>
      </p:sp>
      <p:sp>
        <p:nvSpPr>
          <p:cNvPr id="3" name="TextBox 2">
            <a:extLst>
              <a:ext uri="{FF2B5EF4-FFF2-40B4-BE49-F238E27FC236}">
                <a16:creationId xmlns:a16="http://schemas.microsoft.com/office/drawing/2014/main" id="{18CB7EEB-E866-EC9D-9739-C4A529C4B0C4}"/>
              </a:ext>
            </a:extLst>
          </p:cNvPr>
          <p:cNvSpPr txBox="1"/>
          <p:nvPr/>
        </p:nvSpPr>
        <p:spPr>
          <a:xfrm flipH="1">
            <a:off x="2355273" y="509872"/>
            <a:ext cx="3528881" cy="707886"/>
          </a:xfrm>
          <a:prstGeom prst="rect">
            <a:avLst/>
          </a:prstGeom>
          <a:solidFill>
            <a:srgbClr val="283583"/>
          </a:solidFill>
        </p:spPr>
        <p:txBody>
          <a:bodyPr wrap="square" rtlCol="0">
            <a:spAutoFit/>
          </a:bodyPr>
          <a:lstStyle/>
          <a:p>
            <a:r>
              <a:rPr lang="en-GB" sz="4000" dirty="0">
                <a:solidFill>
                  <a:schemeClr val="bg1"/>
                </a:solidFill>
              </a:rPr>
              <a:t>From vision…</a:t>
            </a:r>
          </a:p>
        </p:txBody>
      </p:sp>
      <p:sp>
        <p:nvSpPr>
          <p:cNvPr id="4" name="Rectangle 3">
            <a:extLst>
              <a:ext uri="{FF2B5EF4-FFF2-40B4-BE49-F238E27FC236}">
                <a16:creationId xmlns:a16="http://schemas.microsoft.com/office/drawing/2014/main" id="{90A7FE4E-5CD7-B9EC-7194-17312BCE0EA0}"/>
              </a:ext>
            </a:extLst>
          </p:cNvPr>
          <p:cNvSpPr/>
          <p:nvPr/>
        </p:nvSpPr>
        <p:spPr>
          <a:xfrm>
            <a:off x="0" y="6457848"/>
            <a:ext cx="12191999" cy="400151"/>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C5D3E469-0287-2CFF-690F-10A74EBDFF70}"/>
              </a:ext>
            </a:extLst>
          </p:cNvPr>
          <p:cNvSpPr txBox="1"/>
          <p:nvPr/>
        </p:nvSpPr>
        <p:spPr>
          <a:xfrm flipH="1">
            <a:off x="3230521" y="1978736"/>
            <a:ext cx="2720492" cy="707886"/>
          </a:xfrm>
          <a:prstGeom prst="rect">
            <a:avLst/>
          </a:prstGeom>
          <a:solidFill>
            <a:srgbClr val="283583"/>
          </a:solidFill>
        </p:spPr>
        <p:txBody>
          <a:bodyPr wrap="square" rtlCol="0">
            <a:spAutoFit/>
          </a:bodyPr>
          <a:lstStyle/>
          <a:p>
            <a:r>
              <a:rPr lang="en-GB" sz="4000" dirty="0">
                <a:solidFill>
                  <a:schemeClr val="bg1"/>
                </a:solidFill>
              </a:rPr>
              <a:t>…to action</a:t>
            </a:r>
          </a:p>
        </p:txBody>
      </p:sp>
      <p:sp>
        <p:nvSpPr>
          <p:cNvPr id="14" name="Arrow: Curved Right 13">
            <a:extLst>
              <a:ext uri="{FF2B5EF4-FFF2-40B4-BE49-F238E27FC236}">
                <a16:creationId xmlns:a16="http://schemas.microsoft.com/office/drawing/2014/main" id="{F6E7356C-90BA-510B-7A88-7ED25DCFE65A}"/>
              </a:ext>
            </a:extLst>
          </p:cNvPr>
          <p:cNvSpPr/>
          <p:nvPr/>
        </p:nvSpPr>
        <p:spPr>
          <a:xfrm rot="20048784">
            <a:off x="736209" y="835477"/>
            <a:ext cx="1604172" cy="2286518"/>
          </a:xfrm>
          <a:prstGeom prst="curvedRightArrow">
            <a:avLst/>
          </a:prstGeom>
          <a:solidFill>
            <a:srgbClr val="2835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6" name="Picture 5">
            <a:extLst>
              <a:ext uri="{FF2B5EF4-FFF2-40B4-BE49-F238E27FC236}">
                <a16:creationId xmlns:a16="http://schemas.microsoft.com/office/drawing/2014/main" id="{F3ABAB29-59DD-55CA-E00A-1FC385FF09C6}"/>
              </a:ext>
            </a:extLst>
          </p:cNvPr>
          <p:cNvPicPr>
            <a:picLocks noChangeAspect="1"/>
          </p:cNvPicPr>
          <p:nvPr/>
        </p:nvPicPr>
        <p:blipFill rotWithShape="1">
          <a:blip r:embed="rId4"/>
          <a:srcRect l="6711" t="2474" r="8683" b="2125"/>
          <a:stretch/>
        </p:blipFill>
        <p:spPr>
          <a:xfrm>
            <a:off x="7035451" y="330027"/>
            <a:ext cx="4098715" cy="5875781"/>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4C2156C6-0E87-C590-4A46-BE3D86EE8CDC}"/>
              </a:ext>
            </a:extLst>
          </p:cNvPr>
          <p:cNvPicPr>
            <a:picLocks noChangeAspect="1"/>
          </p:cNvPicPr>
          <p:nvPr/>
        </p:nvPicPr>
        <p:blipFill rotWithShape="1">
          <a:blip r:embed="rId5"/>
          <a:srcRect l="5933" t="5778" r="6277" b="7937"/>
          <a:stretch/>
        </p:blipFill>
        <p:spPr>
          <a:xfrm>
            <a:off x="2482838" y="3308081"/>
            <a:ext cx="2720492" cy="2600801"/>
          </a:xfrm>
          <a:prstGeom prst="rect">
            <a:avLst/>
          </a:prstGeom>
        </p:spPr>
      </p:pic>
    </p:spTree>
    <p:extLst>
      <p:ext uri="{BB962C8B-B14F-4D97-AF65-F5344CB8AC3E}">
        <p14:creationId xmlns:p14="http://schemas.microsoft.com/office/powerpoint/2010/main" val="3904202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B25231-E367-BAC0-1A52-4E63D311043F}"/>
              </a:ext>
            </a:extLst>
          </p:cNvPr>
          <p:cNvPicPr>
            <a:picLocks noChangeAspect="1"/>
          </p:cNvPicPr>
          <p:nvPr/>
        </p:nvPicPr>
        <p:blipFill rotWithShape="1">
          <a:blip r:embed="rId3"/>
          <a:srcRect t="14584" b="3960"/>
          <a:stretch/>
        </p:blipFill>
        <p:spPr>
          <a:xfrm>
            <a:off x="3506747" y="301457"/>
            <a:ext cx="8634730" cy="6255084"/>
          </a:xfrm>
          <a:prstGeom prst="rect">
            <a:avLst/>
          </a:prstGeom>
        </p:spPr>
      </p:pic>
      <p:sp>
        <p:nvSpPr>
          <p:cNvPr id="13" name="Rectangle 12">
            <a:extLst>
              <a:ext uri="{FF2B5EF4-FFF2-40B4-BE49-F238E27FC236}">
                <a16:creationId xmlns:a16="http://schemas.microsoft.com/office/drawing/2014/main" id="{394DE799-8999-1D73-DAF6-A9BA585DDC25}"/>
              </a:ext>
            </a:extLst>
          </p:cNvPr>
          <p:cNvSpPr/>
          <p:nvPr/>
        </p:nvSpPr>
        <p:spPr>
          <a:xfrm>
            <a:off x="0" y="0"/>
            <a:ext cx="1284051"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F932AF0A-4354-B641-12D3-47755056E2EA}"/>
              </a:ext>
            </a:extLst>
          </p:cNvPr>
          <p:cNvGrpSpPr/>
          <p:nvPr/>
        </p:nvGrpSpPr>
        <p:grpSpPr>
          <a:xfrm>
            <a:off x="288864" y="1421027"/>
            <a:ext cx="3217883" cy="4015943"/>
            <a:chOff x="526214" y="1569311"/>
            <a:chExt cx="3217883" cy="4015943"/>
          </a:xfrm>
        </p:grpSpPr>
        <p:sp>
          <p:nvSpPr>
            <p:cNvPr id="9" name="Flowchart: Alternative Process 8">
              <a:extLst>
                <a:ext uri="{FF2B5EF4-FFF2-40B4-BE49-F238E27FC236}">
                  <a16:creationId xmlns:a16="http://schemas.microsoft.com/office/drawing/2014/main" id="{CE483CB1-9D4C-A0A5-0EB9-C7F0CA9E4865}"/>
                </a:ext>
              </a:extLst>
            </p:cNvPr>
            <p:cNvSpPr/>
            <p:nvPr/>
          </p:nvSpPr>
          <p:spPr>
            <a:xfrm>
              <a:off x="576737" y="1569311"/>
              <a:ext cx="3167360" cy="4015943"/>
            </a:xfrm>
            <a:prstGeom prst="flowChartAlternateProcess">
              <a:avLst/>
            </a:prstGeom>
            <a:solidFill>
              <a:srgbClr val="F0F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638480B2-8ED7-0D2B-B79B-7B8A0DAC23D8}"/>
                </a:ext>
              </a:extLst>
            </p:cNvPr>
            <p:cNvPicPr>
              <a:picLocks noChangeAspect="1"/>
            </p:cNvPicPr>
            <p:nvPr/>
          </p:nvPicPr>
          <p:blipFill rotWithShape="1">
            <a:blip r:embed="rId3"/>
            <a:srcRect l="5238" t="1976" r="85212" b="86494"/>
            <a:stretch/>
          </p:blipFill>
          <p:spPr>
            <a:xfrm>
              <a:off x="526214" y="1680508"/>
              <a:ext cx="1173804" cy="1260390"/>
            </a:xfrm>
            <a:prstGeom prst="ellipse">
              <a:avLst/>
            </a:prstGeom>
            <a:ln>
              <a:noFill/>
            </a:ln>
            <a:effectLst>
              <a:softEdge rad="112500"/>
            </a:effectLst>
          </p:spPr>
        </p:pic>
        <p:sp>
          <p:nvSpPr>
            <p:cNvPr id="11" name="TextBox 10">
              <a:extLst>
                <a:ext uri="{FF2B5EF4-FFF2-40B4-BE49-F238E27FC236}">
                  <a16:creationId xmlns:a16="http://schemas.microsoft.com/office/drawing/2014/main" id="{3487066D-51B0-0445-EBA7-F682084FB5B6}"/>
                </a:ext>
              </a:extLst>
            </p:cNvPr>
            <p:cNvSpPr txBox="1"/>
            <p:nvPr/>
          </p:nvSpPr>
          <p:spPr>
            <a:xfrm>
              <a:off x="1569308" y="2091714"/>
              <a:ext cx="1952368" cy="1015663"/>
            </a:xfrm>
            <a:prstGeom prst="rect">
              <a:avLst/>
            </a:prstGeom>
            <a:noFill/>
          </p:spPr>
          <p:txBody>
            <a:bodyPr wrap="square" rtlCol="0">
              <a:spAutoFit/>
            </a:bodyPr>
            <a:lstStyle/>
            <a:p>
              <a:pPr algn="r"/>
              <a:r>
                <a:rPr lang="en-GB" sz="2000" b="1" dirty="0"/>
                <a:t>Commitment 2: </a:t>
              </a:r>
              <a:r>
                <a:rPr lang="en-GB" sz="2000" dirty="0"/>
                <a:t>Our health and care system will</a:t>
              </a:r>
            </a:p>
          </p:txBody>
        </p:sp>
        <p:sp>
          <p:nvSpPr>
            <p:cNvPr id="12" name="TextBox 11">
              <a:extLst>
                <a:ext uri="{FF2B5EF4-FFF2-40B4-BE49-F238E27FC236}">
                  <a16:creationId xmlns:a16="http://schemas.microsoft.com/office/drawing/2014/main" id="{AA32D1C7-905A-DC34-D6B3-E811E843093F}"/>
                </a:ext>
              </a:extLst>
            </p:cNvPr>
            <p:cNvSpPr txBox="1"/>
            <p:nvPr/>
          </p:nvSpPr>
          <p:spPr>
            <a:xfrm>
              <a:off x="656923" y="3052094"/>
              <a:ext cx="2864753" cy="2246769"/>
            </a:xfrm>
            <a:prstGeom prst="rect">
              <a:avLst/>
            </a:prstGeom>
            <a:noFill/>
          </p:spPr>
          <p:txBody>
            <a:bodyPr wrap="square" rtlCol="0">
              <a:spAutoFit/>
            </a:bodyPr>
            <a:lstStyle/>
            <a:p>
              <a:pPr algn="r"/>
              <a:r>
                <a:rPr lang="en-GB" sz="2000" dirty="0"/>
                <a:t>measure outcomes that matter to the people we care for and explore how we can ensure a coordinated approach to their development and implementation. </a:t>
              </a:r>
            </a:p>
          </p:txBody>
        </p:sp>
      </p:grpSp>
    </p:spTree>
    <p:extLst>
      <p:ext uri="{BB962C8B-B14F-4D97-AF65-F5344CB8AC3E}">
        <p14:creationId xmlns:p14="http://schemas.microsoft.com/office/powerpoint/2010/main" val="3190468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6D4BF0-7DCD-081B-555B-953755604F9A}"/>
              </a:ext>
            </a:extLst>
          </p:cNvPr>
          <p:cNvPicPr>
            <a:picLocks noChangeAspect="1"/>
          </p:cNvPicPr>
          <p:nvPr/>
        </p:nvPicPr>
        <p:blipFill rotWithShape="1">
          <a:blip r:embed="rId3"/>
          <a:srcRect b="6657"/>
          <a:stretch/>
        </p:blipFill>
        <p:spPr>
          <a:xfrm>
            <a:off x="3431699" y="216924"/>
            <a:ext cx="8760301" cy="6424149"/>
          </a:xfrm>
          <a:prstGeom prst="rect">
            <a:avLst/>
          </a:prstGeom>
        </p:spPr>
      </p:pic>
      <p:sp>
        <p:nvSpPr>
          <p:cNvPr id="11" name="Rectangle 10">
            <a:extLst>
              <a:ext uri="{FF2B5EF4-FFF2-40B4-BE49-F238E27FC236}">
                <a16:creationId xmlns:a16="http://schemas.microsoft.com/office/drawing/2014/main" id="{2CE192D6-7902-0780-B0B5-C629A2C89ADC}"/>
              </a:ext>
            </a:extLst>
          </p:cNvPr>
          <p:cNvSpPr/>
          <p:nvPr/>
        </p:nvSpPr>
        <p:spPr>
          <a:xfrm>
            <a:off x="0" y="0"/>
            <a:ext cx="1284051"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6BCE61A6-0AAC-DD7F-D39C-1E78916A7A8E}"/>
              </a:ext>
            </a:extLst>
          </p:cNvPr>
          <p:cNvGrpSpPr/>
          <p:nvPr/>
        </p:nvGrpSpPr>
        <p:grpSpPr>
          <a:xfrm>
            <a:off x="308919" y="1421026"/>
            <a:ext cx="3217883" cy="4015943"/>
            <a:chOff x="526214" y="1569311"/>
            <a:chExt cx="3217883" cy="4015943"/>
          </a:xfrm>
        </p:grpSpPr>
        <p:sp>
          <p:nvSpPr>
            <p:cNvPr id="7" name="Flowchart: Alternative Process 6">
              <a:extLst>
                <a:ext uri="{FF2B5EF4-FFF2-40B4-BE49-F238E27FC236}">
                  <a16:creationId xmlns:a16="http://schemas.microsoft.com/office/drawing/2014/main" id="{B77005E5-C3E7-EEBB-CEF4-406BADF2FC3B}"/>
                </a:ext>
              </a:extLst>
            </p:cNvPr>
            <p:cNvSpPr/>
            <p:nvPr/>
          </p:nvSpPr>
          <p:spPr>
            <a:xfrm>
              <a:off x="576737" y="1569311"/>
              <a:ext cx="3167360" cy="4015943"/>
            </a:xfrm>
            <a:prstGeom prst="flowChartAlternateProcess">
              <a:avLst/>
            </a:prstGeom>
            <a:solidFill>
              <a:srgbClr val="F0F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C8D06DFA-A649-77B4-E35C-53A4BE708A0B}"/>
                </a:ext>
              </a:extLst>
            </p:cNvPr>
            <p:cNvPicPr>
              <a:picLocks noChangeAspect="1"/>
            </p:cNvPicPr>
            <p:nvPr/>
          </p:nvPicPr>
          <p:blipFill rotWithShape="1">
            <a:blip r:embed="rId4"/>
            <a:srcRect l="5238" t="1976" r="85212" b="86494"/>
            <a:stretch/>
          </p:blipFill>
          <p:spPr>
            <a:xfrm>
              <a:off x="526214" y="1680508"/>
              <a:ext cx="1173804" cy="1260390"/>
            </a:xfrm>
            <a:prstGeom prst="ellipse">
              <a:avLst/>
            </a:prstGeom>
            <a:ln>
              <a:noFill/>
            </a:ln>
            <a:effectLst>
              <a:softEdge rad="112500"/>
            </a:effectLst>
          </p:spPr>
        </p:pic>
        <p:sp>
          <p:nvSpPr>
            <p:cNvPr id="9" name="TextBox 8">
              <a:extLst>
                <a:ext uri="{FF2B5EF4-FFF2-40B4-BE49-F238E27FC236}">
                  <a16:creationId xmlns:a16="http://schemas.microsoft.com/office/drawing/2014/main" id="{16CB91AB-1059-E543-9703-DF94A07A5F2F}"/>
                </a:ext>
              </a:extLst>
            </p:cNvPr>
            <p:cNvSpPr txBox="1"/>
            <p:nvPr/>
          </p:nvSpPr>
          <p:spPr>
            <a:xfrm>
              <a:off x="1569308" y="2091714"/>
              <a:ext cx="1952368" cy="1015663"/>
            </a:xfrm>
            <a:prstGeom prst="rect">
              <a:avLst/>
            </a:prstGeom>
            <a:noFill/>
          </p:spPr>
          <p:txBody>
            <a:bodyPr wrap="square" rtlCol="0">
              <a:spAutoFit/>
            </a:bodyPr>
            <a:lstStyle/>
            <a:p>
              <a:pPr algn="r"/>
              <a:r>
                <a:rPr lang="en-GB" sz="2000" b="1" dirty="0"/>
                <a:t>Commitment 2: </a:t>
              </a:r>
              <a:r>
                <a:rPr lang="en-GB" sz="2000" dirty="0"/>
                <a:t>Our health and care system will</a:t>
              </a:r>
            </a:p>
          </p:txBody>
        </p:sp>
        <p:sp>
          <p:nvSpPr>
            <p:cNvPr id="10" name="TextBox 9">
              <a:extLst>
                <a:ext uri="{FF2B5EF4-FFF2-40B4-BE49-F238E27FC236}">
                  <a16:creationId xmlns:a16="http://schemas.microsoft.com/office/drawing/2014/main" id="{F878CECC-36D0-9717-1388-558C590BE20E}"/>
                </a:ext>
              </a:extLst>
            </p:cNvPr>
            <p:cNvSpPr txBox="1"/>
            <p:nvPr/>
          </p:nvSpPr>
          <p:spPr>
            <a:xfrm>
              <a:off x="656923" y="3052094"/>
              <a:ext cx="2864753" cy="2246769"/>
            </a:xfrm>
            <a:prstGeom prst="rect">
              <a:avLst/>
            </a:prstGeom>
            <a:noFill/>
          </p:spPr>
          <p:txBody>
            <a:bodyPr wrap="square" rtlCol="0">
              <a:spAutoFit/>
            </a:bodyPr>
            <a:lstStyle/>
            <a:p>
              <a:pPr algn="r"/>
              <a:r>
                <a:rPr lang="en-GB" sz="2000" dirty="0"/>
                <a:t>measure outcomes that matter to the people we care for and explore how we can ensure a coordinated approach to their development and implementation. </a:t>
              </a:r>
            </a:p>
          </p:txBody>
        </p:sp>
      </p:grpSp>
    </p:spTree>
    <p:extLst>
      <p:ext uri="{BB962C8B-B14F-4D97-AF65-F5344CB8AC3E}">
        <p14:creationId xmlns:p14="http://schemas.microsoft.com/office/powerpoint/2010/main" val="4009959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D18CDA-5812-D85F-C005-3B1DCB062C64}"/>
              </a:ext>
            </a:extLst>
          </p:cNvPr>
          <p:cNvPicPr>
            <a:picLocks noChangeAspect="1"/>
          </p:cNvPicPr>
          <p:nvPr/>
        </p:nvPicPr>
        <p:blipFill rotWithShape="1">
          <a:blip r:embed="rId3"/>
          <a:srcRect t="5031" r="2471" b="4403"/>
          <a:stretch/>
        </p:blipFill>
        <p:spPr>
          <a:xfrm>
            <a:off x="4189520" y="171161"/>
            <a:ext cx="6997927" cy="6515678"/>
          </a:xfrm>
          <a:prstGeom prst="rect">
            <a:avLst/>
          </a:prstGeom>
        </p:spPr>
      </p:pic>
      <p:sp>
        <p:nvSpPr>
          <p:cNvPr id="2" name="Rectangle 1">
            <a:extLst>
              <a:ext uri="{FF2B5EF4-FFF2-40B4-BE49-F238E27FC236}">
                <a16:creationId xmlns:a16="http://schemas.microsoft.com/office/drawing/2014/main" id="{B47A8B38-FE30-BA3F-505F-88F45B4153E1}"/>
              </a:ext>
            </a:extLst>
          </p:cNvPr>
          <p:cNvSpPr/>
          <p:nvPr/>
        </p:nvSpPr>
        <p:spPr>
          <a:xfrm>
            <a:off x="0" y="0"/>
            <a:ext cx="3807650" cy="685800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B80BAE58-C289-09D1-3779-98654567EE68}"/>
              </a:ext>
            </a:extLst>
          </p:cNvPr>
          <p:cNvSpPr txBox="1"/>
          <p:nvPr/>
        </p:nvSpPr>
        <p:spPr>
          <a:xfrm>
            <a:off x="381870" y="2136338"/>
            <a:ext cx="3425780" cy="2585323"/>
          </a:xfrm>
          <a:prstGeom prst="rect">
            <a:avLst/>
          </a:prstGeom>
          <a:noFill/>
        </p:spPr>
        <p:txBody>
          <a:bodyPr wrap="square" rtlCol="0">
            <a:spAutoFit/>
          </a:bodyPr>
          <a:lstStyle/>
          <a:p>
            <a:r>
              <a:rPr lang="en-GB" sz="5400" b="1" dirty="0">
                <a:solidFill>
                  <a:srgbClr val="002D74"/>
                </a:solidFill>
              </a:rPr>
              <a:t>What does success look like?</a:t>
            </a:r>
          </a:p>
        </p:txBody>
      </p:sp>
    </p:spTree>
    <p:extLst>
      <p:ext uri="{BB962C8B-B14F-4D97-AF65-F5344CB8AC3E}">
        <p14:creationId xmlns:p14="http://schemas.microsoft.com/office/powerpoint/2010/main" val="3170873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E82A6-BF8D-4DFA-BC05-9209E950B5C6}"/>
              </a:ext>
            </a:extLst>
          </p:cNvPr>
          <p:cNvSpPr>
            <a:spLocks noGrp="1"/>
          </p:cNvSpPr>
          <p:nvPr>
            <p:ph type="title"/>
          </p:nvPr>
        </p:nvSpPr>
        <p:spPr>
          <a:xfrm>
            <a:off x="1983494" y="248036"/>
            <a:ext cx="9934809" cy="1264841"/>
          </a:xfrm>
        </p:spPr>
        <p:txBody>
          <a:bodyPr/>
          <a:lstStyle/>
          <a:p>
            <a:r>
              <a:rPr lang="en-GB" sz="3733">
                <a:latin typeface="+mn-lt"/>
                <a:ea typeface="Source Sans Pro"/>
              </a:rPr>
              <a:t>Personal Outcomes Network </a:t>
            </a:r>
          </a:p>
        </p:txBody>
      </p:sp>
      <p:pic>
        <p:nvPicPr>
          <p:cNvPr id="3" name="Picture 2">
            <a:extLst>
              <a:ext uri="{FF2B5EF4-FFF2-40B4-BE49-F238E27FC236}">
                <a16:creationId xmlns:a16="http://schemas.microsoft.com/office/drawing/2014/main" id="{ED5FA284-18DB-EB1A-8DD1-55A4CD3ADEA5}"/>
              </a:ext>
            </a:extLst>
          </p:cNvPr>
          <p:cNvPicPr>
            <a:picLocks noChangeAspect="1"/>
          </p:cNvPicPr>
          <p:nvPr/>
        </p:nvPicPr>
        <p:blipFill rotWithShape="1">
          <a:blip r:embed="rId3"/>
          <a:srcRect l="7429" t="9275" r="8095" b="16557"/>
          <a:stretch/>
        </p:blipFill>
        <p:spPr>
          <a:xfrm>
            <a:off x="585547" y="1929855"/>
            <a:ext cx="3461004" cy="4435968"/>
          </a:xfrm>
          <a:prstGeom prst="rect">
            <a:avLst/>
          </a:prstGeom>
        </p:spPr>
      </p:pic>
      <p:sp>
        <p:nvSpPr>
          <p:cNvPr id="5" name="TextBox 4">
            <a:extLst>
              <a:ext uri="{FF2B5EF4-FFF2-40B4-BE49-F238E27FC236}">
                <a16:creationId xmlns:a16="http://schemas.microsoft.com/office/drawing/2014/main" id="{30CB3FBE-7392-356B-A0C0-3CE28459995D}"/>
              </a:ext>
            </a:extLst>
          </p:cNvPr>
          <p:cNvSpPr txBox="1"/>
          <p:nvPr/>
        </p:nvSpPr>
        <p:spPr>
          <a:xfrm>
            <a:off x="6602000" y="2549578"/>
            <a:ext cx="3651272" cy="2965364"/>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a:pPr>
            <a:r>
              <a:rPr lang="en-GB" sz="2667" kern="0">
                <a:solidFill>
                  <a:prstClr val="black"/>
                </a:solidFill>
              </a:rPr>
              <a:t>Julia Mackel</a:t>
            </a:r>
          </a:p>
          <a:p>
            <a:pPr algn="ctr">
              <a:defRPr/>
            </a:pPr>
            <a:r>
              <a:rPr lang="en-GB" sz="2667" kern="0">
                <a:solidFill>
                  <a:prstClr val="black"/>
                </a:solidFill>
              </a:rPr>
              <a:t>Principal Lead </a:t>
            </a:r>
          </a:p>
          <a:p>
            <a:pPr algn="ctr">
              <a:defRPr/>
            </a:pPr>
            <a:r>
              <a:rPr lang="en-GB" sz="2667" kern="0">
                <a:solidFill>
                  <a:prstClr val="black"/>
                </a:solidFill>
              </a:rPr>
              <a:t>NES Quality Improvement Team </a:t>
            </a:r>
          </a:p>
          <a:p>
            <a:pPr algn="ctr">
              <a:defRPr/>
            </a:pPr>
            <a:endParaRPr lang="en-GB" sz="2667" kern="0">
              <a:solidFill>
                <a:prstClr val="black"/>
              </a:solidFill>
            </a:endParaRPr>
          </a:p>
          <a:p>
            <a:pPr algn="ctr">
              <a:defRPr/>
            </a:pPr>
            <a:r>
              <a:rPr lang="en-GB" sz="2667" kern="0" err="1">
                <a:solidFill>
                  <a:prstClr val="black"/>
                </a:solidFill>
                <a:hlinkClick r:id="rId4"/>
              </a:rPr>
              <a:t>Julia.Mackel@nhs.scot</a:t>
            </a:r>
            <a:r>
              <a:rPr lang="en-GB" sz="2667" kern="0">
                <a:solidFill>
                  <a:prstClr val="black"/>
                </a:solidFill>
              </a:rPr>
              <a:t> </a:t>
            </a:r>
          </a:p>
          <a:p>
            <a:pPr algn="ctr">
              <a:defRPr/>
            </a:pPr>
            <a:endParaRPr lang="en-GB" sz="2667" b="1" kern="0">
              <a:solidFill>
                <a:prstClr val="black"/>
              </a:solidFill>
            </a:endParaRPr>
          </a:p>
        </p:txBody>
      </p:sp>
    </p:spTree>
    <p:extLst>
      <p:ext uri="{BB962C8B-B14F-4D97-AF65-F5344CB8AC3E}">
        <p14:creationId xmlns:p14="http://schemas.microsoft.com/office/powerpoint/2010/main" val="1037221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9BE56-1CEA-400A-BF91-60E7451349A5}"/>
              </a:ext>
            </a:extLst>
          </p:cNvPr>
          <p:cNvSpPr>
            <a:spLocks noGrp="1"/>
          </p:cNvSpPr>
          <p:nvPr>
            <p:ph type="title"/>
          </p:nvPr>
        </p:nvSpPr>
        <p:spPr>
          <a:xfrm>
            <a:off x="510224" y="770392"/>
            <a:ext cx="10972800" cy="695480"/>
          </a:xfrm>
        </p:spPr>
        <p:txBody>
          <a:bodyPr/>
          <a:lstStyle/>
          <a:p>
            <a:r>
              <a:rPr lang="en-GB" sz="4267">
                <a:latin typeface="+mn-lt"/>
              </a:rPr>
              <a:t>NES Supports RM and VBH&amp;C by: </a:t>
            </a:r>
          </a:p>
        </p:txBody>
      </p:sp>
      <p:sp>
        <p:nvSpPr>
          <p:cNvPr id="3" name="Text Placeholder 2">
            <a:extLst>
              <a:ext uri="{FF2B5EF4-FFF2-40B4-BE49-F238E27FC236}">
                <a16:creationId xmlns:a16="http://schemas.microsoft.com/office/drawing/2014/main" id="{A1755EA7-EFD4-44AE-8E11-2A2C869B1C0C}"/>
              </a:ext>
            </a:extLst>
          </p:cNvPr>
          <p:cNvSpPr>
            <a:spLocks noGrp="1"/>
          </p:cNvSpPr>
          <p:nvPr>
            <p:ph type="body" sz="quarter" idx="10"/>
          </p:nvPr>
        </p:nvSpPr>
        <p:spPr>
          <a:xfrm>
            <a:off x="972810" y="1948088"/>
            <a:ext cx="10246381" cy="4486261"/>
          </a:xfrm>
        </p:spPr>
        <p:txBody>
          <a:bodyPr>
            <a:normAutofit/>
          </a:bodyPr>
          <a:lstStyle/>
          <a:p>
            <a:pPr marL="0" indent="0">
              <a:buNone/>
            </a:pPr>
            <a:r>
              <a:rPr lang="en-GB" sz="3200">
                <a:latin typeface="+mn-lt"/>
              </a:rPr>
              <a:t>Developing and designing education and resources for staff</a:t>
            </a:r>
          </a:p>
          <a:p>
            <a:pPr marL="0" indent="0">
              <a:buNone/>
            </a:pPr>
            <a:endParaRPr lang="en-GB" sz="3200">
              <a:latin typeface="+mn-lt"/>
            </a:endParaRPr>
          </a:p>
          <a:p>
            <a:pPr marL="0" indent="0">
              <a:buNone/>
            </a:pPr>
            <a:r>
              <a:rPr lang="en-GB" sz="3200">
                <a:latin typeface="+mn-lt"/>
              </a:rPr>
              <a:t>Co-design</a:t>
            </a:r>
          </a:p>
          <a:p>
            <a:pPr marL="0" indent="0">
              <a:buNone/>
            </a:pPr>
            <a:endParaRPr lang="en-GB" sz="3200">
              <a:latin typeface="+mn-lt"/>
            </a:endParaRPr>
          </a:p>
          <a:p>
            <a:pPr marL="0" indent="0">
              <a:buNone/>
            </a:pPr>
            <a:r>
              <a:rPr lang="en-GB" sz="3200">
                <a:latin typeface="+mn-lt"/>
              </a:rPr>
              <a:t>Test</a:t>
            </a:r>
          </a:p>
          <a:p>
            <a:pPr marL="0" indent="0">
              <a:buNone/>
            </a:pPr>
            <a:endParaRPr lang="en-GB" sz="3200">
              <a:latin typeface="+mn-lt"/>
            </a:endParaRPr>
          </a:p>
          <a:p>
            <a:pPr marL="0" indent="0">
              <a:buNone/>
            </a:pPr>
            <a:r>
              <a:rPr lang="en-GB" sz="3200">
                <a:latin typeface="+mn-lt"/>
              </a:rPr>
              <a:t>Accessibility</a:t>
            </a:r>
          </a:p>
          <a:p>
            <a:pPr marL="0" indent="0">
              <a:buNone/>
            </a:pPr>
            <a:endParaRPr lang="en-GB" sz="3200">
              <a:latin typeface="+mn-lt"/>
            </a:endParaRPr>
          </a:p>
        </p:txBody>
      </p:sp>
    </p:spTree>
    <p:extLst>
      <p:ext uri="{BB962C8B-B14F-4D97-AF65-F5344CB8AC3E}">
        <p14:creationId xmlns:p14="http://schemas.microsoft.com/office/powerpoint/2010/main" val="138364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1E169A-4887-9318-1288-4048498BC165}"/>
              </a:ext>
            </a:extLst>
          </p:cNvPr>
          <p:cNvPicPr>
            <a:picLocks noChangeAspect="1"/>
          </p:cNvPicPr>
          <p:nvPr/>
        </p:nvPicPr>
        <p:blipFill>
          <a:blip r:embed="rId3"/>
          <a:stretch>
            <a:fillRect/>
          </a:stretch>
        </p:blipFill>
        <p:spPr>
          <a:xfrm>
            <a:off x="1417563" y="594162"/>
            <a:ext cx="9739085" cy="5451559"/>
          </a:xfrm>
          <a:prstGeom prst="rect">
            <a:avLst/>
          </a:prstGeom>
        </p:spPr>
      </p:pic>
      <p:sp>
        <p:nvSpPr>
          <p:cNvPr id="18" name="TextBox 17">
            <a:extLst>
              <a:ext uri="{FF2B5EF4-FFF2-40B4-BE49-F238E27FC236}">
                <a16:creationId xmlns:a16="http://schemas.microsoft.com/office/drawing/2014/main" id="{41D946AC-C119-8DA9-E7E2-A5E68DC06174}"/>
              </a:ext>
            </a:extLst>
          </p:cNvPr>
          <p:cNvSpPr txBox="1"/>
          <p:nvPr/>
        </p:nvSpPr>
        <p:spPr>
          <a:xfrm>
            <a:off x="2457451" y="6100215"/>
            <a:ext cx="7800975" cy="461665"/>
          </a:xfrm>
          <a:prstGeom prst="rect">
            <a:avLst/>
          </a:prstGeom>
          <a:noFill/>
        </p:spPr>
        <p:txBody>
          <a:bodyPr wrap="square">
            <a:spAutoFit/>
          </a:bodyPr>
          <a:lstStyle/>
          <a:p>
            <a:r>
              <a:rPr lang="en-GB" sz="2400">
                <a:hlinkClick r:id="rId4"/>
              </a:rPr>
              <a:t>https://learn.nes.nhs.scot/18350/realistic-medicine</a:t>
            </a:r>
            <a:r>
              <a:rPr lang="en-GB" sz="2400"/>
              <a:t> </a:t>
            </a:r>
          </a:p>
        </p:txBody>
      </p:sp>
    </p:spTree>
    <p:extLst>
      <p:ext uri="{BB962C8B-B14F-4D97-AF65-F5344CB8AC3E}">
        <p14:creationId xmlns:p14="http://schemas.microsoft.com/office/powerpoint/2010/main" val="2383795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Realistic Medicine: Shared Decision Making">
            <a:hlinkClick r:id="" action="ppaction://media"/>
            <a:extLst>
              <a:ext uri="{FF2B5EF4-FFF2-40B4-BE49-F238E27FC236}">
                <a16:creationId xmlns:a16="http://schemas.microsoft.com/office/drawing/2014/main" id="{9C0541F0-344F-A364-6B37-DC840934FF96}"/>
              </a:ext>
            </a:extLst>
          </p:cNvPr>
          <p:cNvPicPr>
            <a:picLocks noRot="1" noChangeAspect="1"/>
          </p:cNvPicPr>
          <p:nvPr>
            <a:videoFile r:link="rId1"/>
          </p:nvPr>
        </p:nvPicPr>
        <p:blipFill>
          <a:blip r:embed="rId5"/>
          <a:stretch>
            <a:fillRect/>
          </a:stretch>
        </p:blipFill>
        <p:spPr>
          <a:xfrm>
            <a:off x="1227667" y="798227"/>
            <a:ext cx="9738784" cy="5486400"/>
          </a:xfrm>
          <a:prstGeom prst="rect">
            <a:avLst/>
          </a:prstGeom>
        </p:spPr>
      </p:pic>
    </p:spTree>
    <p:extLst>
      <p:ext uri="{BB962C8B-B14F-4D97-AF65-F5344CB8AC3E}">
        <p14:creationId xmlns:p14="http://schemas.microsoft.com/office/powerpoint/2010/main" val="1693853045"/>
      </p:ext>
    </p:extLst>
  </p:cSld>
  <p:clrMapOvr>
    <a:masterClrMapping/>
  </p:clrMapOvr>
  <p:extLst>
    <p:ext uri="{6950BFC3-D8DA-4A85-94F7-54DA5524770B}">
      <p188:commentRel xmlns:p188="http://schemas.microsoft.com/office/powerpoint/2018/8/main" r:id="rId4"/>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07CDA3-DD8A-F2A7-CD71-C8F1345DE416}"/>
              </a:ext>
            </a:extLst>
          </p:cNvPr>
          <p:cNvPicPr>
            <a:picLocks noChangeAspect="1"/>
          </p:cNvPicPr>
          <p:nvPr/>
        </p:nvPicPr>
        <p:blipFill rotWithShape="1">
          <a:blip r:embed="rId3"/>
          <a:srcRect l="3050"/>
          <a:stretch/>
        </p:blipFill>
        <p:spPr>
          <a:xfrm>
            <a:off x="2476501" y="807076"/>
            <a:ext cx="7258049" cy="5539360"/>
          </a:xfrm>
          <a:prstGeom prst="rect">
            <a:avLst/>
          </a:prstGeom>
        </p:spPr>
      </p:pic>
    </p:spTree>
    <p:extLst>
      <p:ext uri="{BB962C8B-B14F-4D97-AF65-F5344CB8AC3E}">
        <p14:creationId xmlns:p14="http://schemas.microsoft.com/office/powerpoint/2010/main" val="3358818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31E38F-9A2F-ECCA-DB2D-A48F660DE05B}"/>
              </a:ext>
            </a:extLst>
          </p:cNvPr>
          <p:cNvSpPr txBox="1"/>
          <p:nvPr/>
        </p:nvSpPr>
        <p:spPr>
          <a:xfrm>
            <a:off x="4219576" y="5787868"/>
            <a:ext cx="6096000" cy="461665"/>
          </a:xfrm>
          <a:prstGeom prst="rect">
            <a:avLst/>
          </a:prstGeom>
          <a:noFill/>
        </p:spPr>
        <p:txBody>
          <a:bodyPr wrap="square">
            <a:spAutoFit/>
          </a:bodyPr>
          <a:lstStyle/>
          <a:p>
            <a:r>
              <a:rPr lang="en-GB" sz="2400"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Outcomes that Matter</a:t>
            </a:r>
            <a:endParaRPr lang="en-GB" sz="2400"/>
          </a:p>
        </p:txBody>
      </p:sp>
      <p:pic>
        <p:nvPicPr>
          <p:cNvPr id="6" name="Picture 5">
            <a:extLst>
              <a:ext uri="{FF2B5EF4-FFF2-40B4-BE49-F238E27FC236}">
                <a16:creationId xmlns:a16="http://schemas.microsoft.com/office/drawing/2014/main" id="{C201ADD4-5862-A19E-FB3D-26BD3B5F0541}"/>
              </a:ext>
            </a:extLst>
          </p:cNvPr>
          <p:cNvPicPr>
            <a:picLocks noChangeAspect="1"/>
          </p:cNvPicPr>
          <p:nvPr/>
        </p:nvPicPr>
        <p:blipFill>
          <a:blip r:embed="rId4"/>
          <a:stretch>
            <a:fillRect/>
          </a:stretch>
        </p:blipFill>
        <p:spPr>
          <a:xfrm>
            <a:off x="1066800" y="462984"/>
            <a:ext cx="11125200" cy="5047936"/>
          </a:xfrm>
          <a:prstGeom prst="rect">
            <a:avLst/>
          </a:prstGeom>
        </p:spPr>
      </p:pic>
    </p:spTree>
    <p:extLst>
      <p:ext uri="{BB962C8B-B14F-4D97-AF65-F5344CB8AC3E}">
        <p14:creationId xmlns:p14="http://schemas.microsoft.com/office/powerpoint/2010/main" val="3156588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text with speech bubbles&#10;&#10;Description automatically generated with medium confidence">
            <a:extLst>
              <a:ext uri="{FF2B5EF4-FFF2-40B4-BE49-F238E27FC236}">
                <a16:creationId xmlns:a16="http://schemas.microsoft.com/office/drawing/2014/main" id="{71E0DF22-E6E4-44E4-028E-76CAF37F42E6}"/>
              </a:ext>
            </a:extLst>
          </p:cNvPr>
          <p:cNvPicPr>
            <a:picLocks noChangeAspect="1"/>
          </p:cNvPicPr>
          <p:nvPr/>
        </p:nvPicPr>
        <p:blipFill rotWithShape="1">
          <a:blip r:embed="rId2"/>
          <a:srcRect t="8784" r="2" b="15993"/>
          <a:stretch/>
        </p:blipFill>
        <p:spPr>
          <a:xfrm>
            <a:off x="120651" y="533401"/>
            <a:ext cx="11950700" cy="6000751"/>
          </a:xfrm>
          <a:prstGeom prst="rect">
            <a:avLst/>
          </a:prstGeom>
          <a:noFill/>
        </p:spPr>
      </p:pic>
    </p:spTree>
    <p:extLst>
      <p:ext uri="{BB962C8B-B14F-4D97-AF65-F5344CB8AC3E}">
        <p14:creationId xmlns:p14="http://schemas.microsoft.com/office/powerpoint/2010/main" val="3371905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8867</TotalTime>
  <Words>3494</Words>
  <Application>Microsoft Macintosh PowerPoint</Application>
  <PresentationFormat>Widescreen</PresentationFormat>
  <Paragraphs>264</Paragraphs>
  <Slides>32</Slides>
  <Notes>31</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32</vt:i4>
      </vt:variant>
    </vt:vector>
  </HeadingPairs>
  <TitlesOfParts>
    <vt:vector size="41" baseType="lpstr">
      <vt:lpstr>Arial</vt:lpstr>
      <vt:lpstr>Calibri</vt:lpstr>
      <vt:lpstr>Calibri Light</vt:lpstr>
      <vt:lpstr>Courier New</vt:lpstr>
      <vt:lpstr>Source Sans Pro</vt:lpstr>
      <vt:lpstr>Symbol</vt:lpstr>
      <vt:lpstr>Times New Roman</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Personalised approach to care </vt:lpstr>
      <vt:lpstr>PowerPoint Presentation</vt:lpstr>
      <vt:lpstr>PowerPoint Presentation</vt:lpstr>
      <vt:lpstr>PowerPoint Presentation</vt:lpstr>
      <vt:lpstr>PowerPoint Presentation</vt:lpstr>
      <vt:lpstr>Spreading The Message of Realistic Medicine</vt:lpstr>
      <vt:lpstr>PowerPoint Presentation</vt:lpstr>
      <vt:lpstr> </vt:lpstr>
      <vt:lpstr>PowerPoint Presentation</vt:lpstr>
      <vt:lpstr>What is Value Based Health &amp; Care?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Personal Outcomes Network </vt:lpstr>
      <vt:lpstr>NES Supports RM and VBH&amp;C by: </vt:lpstr>
      <vt:lpstr>PowerPoint Presentation</vt:lpstr>
      <vt:lpstr>PowerPoint Presentation</vt:lpstr>
      <vt:lpstr>PowerPoint Presentation</vt:lpstr>
      <vt:lpstr>PowerPoint Presentation</vt:lpstr>
      <vt:lpstr>PowerPoint Presentation</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PON Presentation </dc:title>
  <dc:creator>Polly Windsor</dc:creator>
  <cp:lastModifiedBy>emma_miller</cp:lastModifiedBy>
  <cp:revision>2</cp:revision>
  <dcterms:created xsi:type="dcterms:W3CDTF">2023-11-23T09:51:58Z</dcterms:created>
  <dcterms:modified xsi:type="dcterms:W3CDTF">2024-01-09T15:26:35Z</dcterms:modified>
</cp:coreProperties>
</file>