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embeddedFontLst>
    <p:embeddedFont>
      <p:font typeface="Quattrocento Sans" panose="020B0502050000020003" pitchFamily="34" charset="0"/>
      <p:regular r:id="rId29"/>
      <p:bold r:id="rId30"/>
      <p:italic r:id="rId31"/>
      <p:boldItalic r:id="rId32"/>
    </p:embeddedFont>
    <p:embeddedFont>
      <p:font typeface="Raleway" pitchFamily="2" charset="77"/>
      <p:regular r:id="rId33"/>
      <p:bold r:id="rId34"/>
      <p:italic r:id="rId35"/>
      <p:boldItalic r:id="rId36"/>
    </p:embeddedFont>
    <p:embeddedFont>
      <p:font typeface="Roboto" panose="02000000000000000000" pitchFamily="2" charset="0"/>
      <p:regular r:id="rId37"/>
      <p:bold r:id="rId38"/>
      <p:italic r:id="rId39"/>
      <p:boldItalic r:id="rId40"/>
    </p:embeddedFont>
    <p:embeddedFont>
      <p:font typeface="Source Sans Pro" panose="020B050303040302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500B05A-901D-4CF9-A30D-717DBEEC3795}">
  <a:tblStyle styleId="{2500B05A-901D-4CF9-A30D-717DBEEC379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F191F67-2553-43FB-A00C-259B1773FDE0}"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6"/>
  </p:normalViewPr>
  <p:slideViewPr>
    <p:cSldViewPr snapToGrid="0">
      <p:cViewPr varScale="1">
        <p:scale>
          <a:sx n="161" d="100"/>
          <a:sy n="161" d="100"/>
        </p:scale>
        <p:origin x="784" y="1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601c7c44d0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2601c7c44d0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2601c7c44d0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2601c7c44d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a061a0f00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a061a0f00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800">
                <a:solidFill>
                  <a:srgbClr val="7F7F7F"/>
                </a:solidFill>
                <a:latin typeface="Source Sans Pro"/>
                <a:ea typeface="Source Sans Pro"/>
                <a:cs typeface="Source Sans Pro"/>
                <a:sym typeface="Source Sans Pro"/>
              </a:rPr>
              <a:t>The first meeting of the PON was held in September 2015.</a:t>
            </a:r>
            <a:endParaRPr sz="1800">
              <a:solidFill>
                <a:srgbClr val="7F7F7F"/>
              </a:solidFill>
              <a:latin typeface="Source Sans Pro"/>
              <a:ea typeface="Source Sans Pro"/>
              <a:cs typeface="Source Sans Pro"/>
              <a:sym typeface="Source Sans Pro"/>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a061a0f004_0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a061a0f004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1500" i="1">
                <a:solidFill>
                  <a:srgbClr val="323130"/>
                </a:solidFill>
                <a:latin typeface="Quattrocento Sans"/>
                <a:ea typeface="Quattrocento Sans"/>
                <a:cs typeface="Quattrocento Sans"/>
                <a:sym typeface="Quattrocento Sans"/>
              </a:rPr>
              <a:t>“The problem we face currently is that we have a system which is built around service led imperatives, service focused imperatives, and primarily all of the data we collect is focused on activity and outputs. So that will cause the system to behave in a particular way and be designed and built in a particular way.”</a:t>
            </a:r>
            <a:endParaRPr sz="1500" i="1">
              <a:solidFill>
                <a:schemeClr val="dk1"/>
              </a:solidFill>
              <a:latin typeface="Times New Roman"/>
              <a:ea typeface="Times New Roman"/>
              <a:cs typeface="Times New Roman"/>
              <a:sym typeface="Times New Roman"/>
            </a:endParaRPr>
          </a:p>
          <a:p>
            <a:pPr marL="0" lvl="0" indent="0" algn="l" rtl="0">
              <a:spcBef>
                <a:spcPts val="55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601c7c44d0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601c7c44d0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 gap - independent sector?</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a061a0f004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a061a0f004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chemeClr val="dk1"/>
                </a:solidFill>
                <a:latin typeface="Calibri"/>
                <a:ea typeface="Calibri"/>
                <a:cs typeface="Calibri"/>
                <a:sym typeface="Calibri"/>
              </a:rPr>
              <a:t>Likely to be a selection bias as more engaged members are more likely to respond to evaluation requests. However, it is interesting to note that 13 memvers rarely or never attend events but see themselves as network members</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GB" sz="1800">
                <a:solidFill>
                  <a:schemeClr val="dk1"/>
                </a:solidFill>
                <a:latin typeface="Source Sans Pro"/>
                <a:ea typeface="Source Sans Pro"/>
                <a:cs typeface="Source Sans Pro"/>
                <a:sym typeface="Source Sans Pro"/>
              </a:rPr>
              <a:t>26 respondents </a:t>
            </a:r>
            <a:endParaRPr sz="1800">
              <a:solidFill>
                <a:schemeClr val="dk1"/>
              </a:solidFill>
              <a:latin typeface="Source Sans Pro"/>
              <a:ea typeface="Source Sans Pro"/>
              <a:cs typeface="Source Sans Pro"/>
              <a:sym typeface="Source Sans Pro"/>
            </a:endParaRPr>
          </a:p>
          <a:p>
            <a:pPr marL="0" lvl="0" indent="0" algn="l" rtl="0">
              <a:lnSpc>
                <a:spcPct val="115000"/>
              </a:lnSpc>
              <a:spcBef>
                <a:spcPts val="1200"/>
              </a:spcBef>
              <a:spcAft>
                <a:spcPts val="0"/>
              </a:spcAft>
              <a:buNone/>
            </a:pPr>
            <a:r>
              <a:rPr lang="en-GB" sz="1800">
                <a:solidFill>
                  <a:schemeClr val="dk1"/>
                </a:solidFill>
                <a:latin typeface="Source Sans Pro"/>
                <a:ea typeface="Source Sans Pro"/>
                <a:cs typeface="Source Sans Pro"/>
                <a:sym typeface="Source Sans Pro"/>
              </a:rPr>
              <a:t>13 respondents rarely or never attended meetings, but still saw themselves as network members</a:t>
            </a:r>
            <a:endParaRPr sz="1800">
              <a:solidFill>
                <a:schemeClr val="dk1"/>
              </a:solidFill>
              <a:latin typeface="Source Sans Pro"/>
              <a:ea typeface="Source Sans Pro"/>
              <a:cs typeface="Source Sans Pro"/>
              <a:sym typeface="Source Sans Pro"/>
            </a:endParaRPr>
          </a:p>
          <a:p>
            <a:pPr marL="0" lvl="0" indent="0" algn="l" rtl="0">
              <a:lnSpc>
                <a:spcPct val="115000"/>
              </a:lnSpc>
              <a:spcBef>
                <a:spcPts val="1200"/>
              </a:spcBef>
              <a:spcAft>
                <a:spcPts val="0"/>
              </a:spcAft>
              <a:buNone/>
            </a:pPr>
            <a:r>
              <a:rPr lang="en-GB">
                <a:solidFill>
                  <a:schemeClr val="dk1"/>
                </a:solidFill>
                <a:latin typeface="Calibri"/>
                <a:ea typeface="Calibri"/>
                <a:cs typeface="Calibri"/>
                <a:sym typeface="Calibri"/>
              </a:rPr>
              <a:t>26 were regular ateendees (always, often sometime)</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GB">
                <a:solidFill>
                  <a:schemeClr val="dk1"/>
                </a:solidFill>
                <a:latin typeface="Calibri"/>
                <a:ea typeface="Calibri"/>
                <a:cs typeface="Calibri"/>
                <a:sym typeface="Calibri"/>
              </a:rPr>
              <a:t>10 rarely attended</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alibri"/>
                <a:ea typeface="Calibri"/>
                <a:cs typeface="Calibri"/>
                <a:sym typeface="Calibri"/>
              </a:rPr>
              <a:t>3 never attended a meeting</a:t>
            </a:r>
            <a:endParaRPr>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a061a0f004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a061a0f004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a061a0f004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a061a0f004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a061a0f004_0_1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2a061a0f004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Most people wanted </a:t>
            </a:r>
            <a:endParaRPr/>
          </a:p>
          <a:p>
            <a:pPr marL="0" lvl="0" indent="0" algn="l" rtl="0">
              <a:spcBef>
                <a:spcPts val="0"/>
              </a:spcBef>
              <a:spcAft>
                <a:spcPts val="0"/>
              </a:spcAft>
              <a:buNone/>
            </a:pPr>
            <a:r>
              <a:rPr lang="en-GB"/>
              <a:t>Blend of face to face and in person meetings moving between cities to host (hybrid) or blend of face to face based in the same place.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a061a0f004_0_1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a061a0f004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601c7c44d0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601c7c44d0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a061a0f004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2a061a0f004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a061a0f004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2a061a0f004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rPr>
              <a:t>I value the opportunity to stay up to date with diverse parts of the system and  constantly take learning from the PON into my work in local organisations e.g. hearing about a specific approach or tool in one area that turns out to be very useful somewhere else. I have also taken stories and examples from PO</a:t>
            </a:r>
            <a:r>
              <a:rPr lang="en-GB" sz="2915">
                <a:solidFill>
                  <a:schemeClr val="lt1"/>
                </a:solidFill>
              </a:rPr>
              <a:t>N meetings into policy meetings. </a:t>
            </a:r>
            <a:endParaRPr sz="2915">
              <a:solidFill>
                <a:schemeClr val="lt1"/>
              </a:solidFill>
            </a:endParaRPr>
          </a:p>
          <a:p>
            <a:pPr marL="0" lvl="0" indent="0" algn="l" rtl="0">
              <a:spcBef>
                <a:spcPts val="120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a061a0f004_0_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a061a0f004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a061a0f004_0_1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a061a0f004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a061a0f004_0_1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2a061a0f004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a061a0f004_0_1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a061a0f004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a061a0f004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a061a0f004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a061a0f004_0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a061a0f004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a061a0f004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a061a0f004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Are we reinventing the wheel because that’s how we get things ‘fresh’ and ‘fashionable’ – or because the wheel is actually not working?</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a061a0f004_0_2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2a061a0f004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Clr>
                <a:schemeClr val="dk1"/>
              </a:buClr>
              <a:buSzPts val="935"/>
              <a:buFont typeface="Arial"/>
              <a:buNone/>
            </a:pPr>
            <a:r>
              <a:rPr lang="en-GB" sz="1590">
                <a:solidFill>
                  <a:schemeClr val="dk1"/>
                </a:solidFill>
                <a:latin typeface="Source Sans Pro"/>
                <a:ea typeface="Source Sans Pro"/>
                <a:cs typeface="Source Sans Pro"/>
                <a:sym typeface="Source Sans Pro"/>
              </a:rPr>
              <a:t>Recognising the role of a personal outcomes approach across a range of policy initiatives (UNHRC, NCS, SDS) and seeing PON as central to influencing those development, rather than ‘nice to have’</a:t>
            </a:r>
            <a:endParaRPr sz="1590">
              <a:solidFill>
                <a:schemeClr val="dk1"/>
              </a:solidFill>
              <a:latin typeface="Source Sans Pro"/>
              <a:ea typeface="Source Sans Pro"/>
              <a:cs typeface="Source Sans Pro"/>
              <a:sym typeface="Source Sans Pro"/>
            </a:endParaRPr>
          </a:p>
          <a:p>
            <a:pPr marL="0" lvl="0" indent="0" algn="l" rtl="0">
              <a:spcBef>
                <a:spcPts val="120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2a061a0f004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2a061a0f004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a061a0f004_0_1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a061a0f004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212121"/>
                </a:solidFill>
                <a:latin typeface="Calibri"/>
                <a:ea typeface="Calibri"/>
                <a:cs typeface="Calibri"/>
                <a:sym typeface="Calibri"/>
              </a:rPr>
              <a:t>n many ways the PON faces the same challenges of organisations seeking to embed outcomes based approaches in practice - how do we get this to be taken seriously without strangling the life of it? Can we keep people at the centre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a061a0f004_0_5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a061a0f004_0_5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a061a0f004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a061a0f004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2" name="Google Shape;12;p2"/>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title"/>
          </p:nvPr>
        </p:nvSpPr>
        <p:spPr>
          <a:xfrm>
            <a:off x="485875" y="1714500"/>
            <a:ext cx="8183700" cy="7857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 name="Google Shape;20;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1" name="Google Shape;21;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4" name="Google Shape;24;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9" name="Google Shape;29;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2"/>
        </a:solidFill>
        <a:effectLst/>
      </p:bgPr>
    </p:bg>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6" name="Google Shape;36;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 name="Google Shape;39;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0" name="Google Shape;40;p9"/>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1" name="Google Shape;41;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2" name="Google Shape;42;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3" name="Google Shape;43;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100"/>
              <a:buNone/>
              <a:defRPr sz="2100"/>
            </a:lvl1pPr>
          </a:lstStyle>
          <a:p>
            <a:endParaRPr/>
          </a:p>
        </p:txBody>
      </p:sp>
      <p:sp>
        <p:nvSpPr>
          <p:cNvPr id="46" name="Google Shape;46;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1"/>
          <p:cNvSpPr txBox="1">
            <a:spLocks noGrp="1"/>
          </p:cNvSpPr>
          <p:nvPr>
            <p:ph type="title" hasCustomPrompt="1"/>
          </p:nvPr>
        </p:nvSpPr>
        <p:spPr>
          <a:xfrm>
            <a:off x="311700" y="743001"/>
            <a:ext cx="8520600" cy="200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a:spLocks noGrp="1"/>
          </p:cNvSpPr>
          <p:nvPr>
            <p:ph type="body" idx="1"/>
          </p:nvPr>
        </p:nvSpPr>
        <p:spPr>
          <a:xfrm>
            <a:off x="311700" y="2845182"/>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0"/>
              </a:spcBef>
              <a:spcAft>
                <a:spcPts val="0"/>
              </a:spcAft>
              <a:buClr>
                <a:schemeClr val="lt1"/>
              </a:buClr>
              <a:buSzPts val="1400"/>
              <a:buChar char="○"/>
              <a:defRPr>
                <a:solidFill>
                  <a:schemeClr val="lt1"/>
                </a:solidFill>
              </a:defRPr>
            </a:lvl2pPr>
            <a:lvl3pPr marL="1371600" lvl="2" indent="-317500" algn="ctr">
              <a:spcBef>
                <a:spcPts val="0"/>
              </a:spcBef>
              <a:spcAft>
                <a:spcPts val="0"/>
              </a:spcAft>
              <a:buClr>
                <a:schemeClr val="lt1"/>
              </a:buClr>
              <a:buSzPts val="1400"/>
              <a:buChar char="■"/>
              <a:defRPr>
                <a:solidFill>
                  <a:schemeClr val="lt1"/>
                </a:solidFill>
              </a:defRPr>
            </a:lvl3pPr>
            <a:lvl4pPr marL="1828800" lvl="3" indent="-317500" algn="ctr">
              <a:spcBef>
                <a:spcPts val="0"/>
              </a:spcBef>
              <a:spcAft>
                <a:spcPts val="0"/>
              </a:spcAft>
              <a:buClr>
                <a:schemeClr val="lt1"/>
              </a:buClr>
              <a:buSzPts val="1400"/>
              <a:buChar char="●"/>
              <a:defRPr>
                <a:solidFill>
                  <a:schemeClr val="lt1"/>
                </a:solidFill>
              </a:defRPr>
            </a:lvl4pPr>
            <a:lvl5pPr marL="2286000" lvl="4" indent="-317500" algn="ctr">
              <a:spcBef>
                <a:spcPts val="0"/>
              </a:spcBef>
              <a:spcAft>
                <a:spcPts val="0"/>
              </a:spcAft>
              <a:buClr>
                <a:schemeClr val="lt1"/>
              </a:buClr>
              <a:buSzPts val="1400"/>
              <a:buChar char="○"/>
              <a:defRPr>
                <a:solidFill>
                  <a:schemeClr val="lt1"/>
                </a:solidFill>
              </a:defRPr>
            </a:lvl5pPr>
            <a:lvl6pPr marL="2743200" lvl="5" indent="-317500" algn="ctr">
              <a:spcBef>
                <a:spcPts val="0"/>
              </a:spcBef>
              <a:spcAft>
                <a:spcPts val="0"/>
              </a:spcAft>
              <a:buClr>
                <a:schemeClr val="lt1"/>
              </a:buClr>
              <a:buSzPts val="1400"/>
              <a:buChar char="■"/>
              <a:defRPr>
                <a:solidFill>
                  <a:schemeClr val="lt1"/>
                </a:solidFill>
              </a:defRPr>
            </a:lvl6pPr>
            <a:lvl7pPr marL="3200400" lvl="6" indent="-317500" algn="ctr">
              <a:spcBef>
                <a:spcPts val="0"/>
              </a:spcBef>
              <a:spcAft>
                <a:spcPts val="0"/>
              </a:spcAft>
              <a:buClr>
                <a:schemeClr val="lt1"/>
              </a:buClr>
              <a:buSzPts val="1400"/>
              <a:buChar char="●"/>
              <a:defRPr>
                <a:solidFill>
                  <a:schemeClr val="lt1"/>
                </a:solidFill>
              </a:defRPr>
            </a:lvl7pPr>
            <a:lvl8pPr marL="3657600" lvl="7" indent="-317500" algn="ctr">
              <a:spcBef>
                <a:spcPts val="0"/>
              </a:spcBef>
              <a:spcAft>
                <a:spcPts val="0"/>
              </a:spcAft>
              <a:buClr>
                <a:schemeClr val="lt1"/>
              </a:buClr>
              <a:buSzPts val="1400"/>
              <a:buChar char="○"/>
              <a:defRPr>
                <a:solidFill>
                  <a:schemeClr val="lt1"/>
                </a:solidFill>
              </a:defRPr>
            </a:lvl8pPr>
            <a:lvl9pPr marL="4114800" lvl="8" indent="-317500" algn="ctr">
              <a:spcBef>
                <a:spcPts val="0"/>
              </a:spcBef>
              <a:spcAft>
                <a:spcPts val="0"/>
              </a:spcAft>
              <a:buClr>
                <a:schemeClr val="lt1"/>
              </a:buClr>
              <a:buSzPts val="1400"/>
              <a:buChar char="■"/>
              <a:defRPr>
                <a:solidFill>
                  <a:schemeClr val="lt1"/>
                </a:solidFill>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l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marL="914400" lvl="1"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marL="1371600" lvl="2"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marL="1828800" lvl="3"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marL="2286000" lvl="4"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marL="2743200" lvl="5"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marL="3200400" lvl="6"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marL="3657600" lvl="7"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marL="4114800" lvl="8"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hiann@threesistersconsultancy.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PON evaluation</a:t>
            </a:r>
            <a:endParaRPr/>
          </a:p>
        </p:txBody>
      </p:sp>
      <p:sp>
        <p:nvSpPr>
          <p:cNvPr id="59" name="Google Shape;59;p13"/>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GB"/>
              <a:t>Rhiann McLean, Three Sisters Consultancy</a:t>
            </a:r>
            <a:endParaRPr/>
          </a:p>
          <a:p>
            <a:pPr marL="0" lvl="0" indent="0" algn="l" rtl="0">
              <a:spcBef>
                <a:spcPts val="0"/>
              </a:spcBef>
              <a:spcAft>
                <a:spcPts val="0"/>
              </a:spcAft>
              <a:buNone/>
            </a:pPr>
            <a:r>
              <a:rPr lang="en-GB" u="sng">
                <a:solidFill>
                  <a:schemeClr val="hlink"/>
                </a:solidFill>
                <a:hlinkClick r:id="rId3"/>
              </a:rPr>
              <a:t>rhiann@threesistersconsultancy.org</a:t>
            </a:r>
            <a:r>
              <a:rPr lang="en-GB"/>
              <a:t> </a:t>
            </a:r>
            <a:endParaRPr/>
          </a:p>
        </p:txBody>
      </p:sp>
      <p:pic>
        <p:nvPicPr>
          <p:cNvPr id="60" name="Google Shape;60;p13"/>
          <p:cNvPicPr preferRelativeResize="0"/>
          <p:nvPr/>
        </p:nvPicPr>
        <p:blipFill>
          <a:blip r:embed="rId4">
            <a:alphaModFix/>
          </a:blip>
          <a:stretch>
            <a:fillRect/>
          </a:stretch>
        </p:blipFill>
        <p:spPr>
          <a:xfrm>
            <a:off x="368825" y="2789675"/>
            <a:ext cx="6078983" cy="2239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480150" y="1601275"/>
            <a:ext cx="8183700" cy="78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Introductions!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About this evaluation</a:t>
            </a:r>
            <a:endParaRPr/>
          </a:p>
        </p:txBody>
      </p:sp>
      <p:sp>
        <p:nvSpPr>
          <p:cNvPr id="71" name="Google Shape;71;p15"/>
          <p:cNvSpPr txBox="1">
            <a:spLocks noGrp="1"/>
          </p:cNvSpPr>
          <p:nvPr>
            <p:ph type="body" idx="1"/>
          </p:nvPr>
        </p:nvSpPr>
        <p:spPr>
          <a:xfrm>
            <a:off x="311700" y="1152475"/>
            <a:ext cx="8520600" cy="3797400"/>
          </a:xfrm>
          <a:prstGeom prst="rect">
            <a:avLst/>
          </a:prstGeom>
        </p:spPr>
        <p:txBody>
          <a:bodyPr spcFirstLastPara="1" wrap="square" lIns="91425" tIns="91425" rIns="91425" bIns="91425" anchor="t" anchorCtr="0">
            <a:normAutofit lnSpcReduction="20000"/>
          </a:bodyPr>
          <a:lstStyle/>
          <a:p>
            <a:pPr marL="0" lvl="0" indent="0" algn="l" rtl="0">
              <a:lnSpc>
                <a:spcPct val="106999"/>
              </a:lnSpc>
              <a:spcBef>
                <a:spcPts val="0"/>
              </a:spcBef>
              <a:spcAft>
                <a:spcPts val="0"/>
              </a:spcAft>
              <a:buNone/>
            </a:pPr>
            <a:r>
              <a:rPr lang="en-GB" sz="1808" b="1">
                <a:solidFill>
                  <a:schemeClr val="dk2"/>
                </a:solidFill>
                <a:latin typeface="Raleway"/>
                <a:ea typeface="Raleway"/>
                <a:cs typeface="Raleway"/>
                <a:sym typeface="Raleway"/>
              </a:rPr>
              <a:t>Aim</a:t>
            </a:r>
            <a:endParaRPr sz="1808" b="1">
              <a:solidFill>
                <a:schemeClr val="dk2"/>
              </a:solidFill>
              <a:latin typeface="Raleway"/>
              <a:ea typeface="Raleway"/>
              <a:cs typeface="Raleway"/>
              <a:sym typeface="Raleway"/>
            </a:endParaRPr>
          </a:p>
          <a:p>
            <a:pPr marL="0" lvl="0" indent="0" algn="l" rtl="0">
              <a:lnSpc>
                <a:spcPct val="106999"/>
              </a:lnSpc>
              <a:spcBef>
                <a:spcPts val="0"/>
              </a:spcBef>
              <a:spcAft>
                <a:spcPts val="0"/>
              </a:spcAft>
              <a:buNone/>
            </a:pPr>
            <a:endParaRPr sz="1808">
              <a:solidFill>
                <a:schemeClr val="dk2"/>
              </a:solidFill>
              <a:latin typeface="Raleway"/>
              <a:ea typeface="Raleway"/>
              <a:cs typeface="Raleway"/>
              <a:sym typeface="Raleway"/>
            </a:endParaRPr>
          </a:p>
          <a:p>
            <a:pPr marL="0" lvl="0" indent="0" algn="l" rtl="0">
              <a:lnSpc>
                <a:spcPct val="106999"/>
              </a:lnSpc>
              <a:spcBef>
                <a:spcPts val="0"/>
              </a:spcBef>
              <a:spcAft>
                <a:spcPts val="0"/>
              </a:spcAft>
              <a:buNone/>
            </a:pPr>
            <a:r>
              <a:rPr lang="en-GB" sz="1808">
                <a:solidFill>
                  <a:schemeClr val="dk2"/>
                </a:solidFill>
                <a:latin typeface="Raleway"/>
                <a:ea typeface="Raleway"/>
                <a:cs typeface="Raleway"/>
                <a:sym typeface="Raleway"/>
              </a:rPr>
              <a:t>The aim of this work is to evaluate the PON with a view to understanding member experiences and learning as well as impacts of the network </a:t>
            </a:r>
            <a:endParaRPr sz="1808">
              <a:solidFill>
                <a:schemeClr val="dk2"/>
              </a:solidFill>
              <a:latin typeface="Raleway"/>
              <a:ea typeface="Raleway"/>
              <a:cs typeface="Raleway"/>
              <a:sym typeface="Raleway"/>
            </a:endParaRPr>
          </a:p>
          <a:p>
            <a:pPr marL="0" lvl="0" indent="0" algn="l" rtl="0">
              <a:lnSpc>
                <a:spcPct val="106999"/>
              </a:lnSpc>
              <a:spcBef>
                <a:spcPts val="0"/>
              </a:spcBef>
              <a:spcAft>
                <a:spcPts val="0"/>
              </a:spcAft>
              <a:buNone/>
            </a:pPr>
            <a:r>
              <a:rPr lang="en-GB" sz="1808" u="sng">
                <a:solidFill>
                  <a:schemeClr val="dk2"/>
                </a:solidFill>
                <a:latin typeface="Raleway"/>
                <a:ea typeface="Raleway"/>
                <a:cs typeface="Raleway"/>
                <a:sym typeface="Raleway"/>
              </a:rPr>
              <a:t> </a:t>
            </a:r>
            <a:endParaRPr sz="1808" u="sng">
              <a:solidFill>
                <a:schemeClr val="dk2"/>
              </a:solidFill>
              <a:latin typeface="Raleway"/>
              <a:ea typeface="Raleway"/>
              <a:cs typeface="Raleway"/>
              <a:sym typeface="Raleway"/>
            </a:endParaRPr>
          </a:p>
          <a:p>
            <a:pPr marL="0" lvl="0" indent="0" algn="l" rtl="0">
              <a:lnSpc>
                <a:spcPct val="106999"/>
              </a:lnSpc>
              <a:spcBef>
                <a:spcPts val="0"/>
              </a:spcBef>
              <a:spcAft>
                <a:spcPts val="0"/>
              </a:spcAft>
              <a:buNone/>
            </a:pPr>
            <a:r>
              <a:rPr lang="en-GB" sz="1808" u="sng">
                <a:solidFill>
                  <a:schemeClr val="dk2"/>
                </a:solidFill>
                <a:latin typeface="Raleway"/>
                <a:ea typeface="Raleway"/>
                <a:cs typeface="Raleway"/>
                <a:sym typeface="Raleway"/>
              </a:rPr>
              <a:t> </a:t>
            </a:r>
            <a:endParaRPr sz="1808" u="sng">
              <a:solidFill>
                <a:schemeClr val="dk2"/>
              </a:solidFill>
              <a:latin typeface="Raleway"/>
              <a:ea typeface="Raleway"/>
              <a:cs typeface="Raleway"/>
              <a:sym typeface="Raleway"/>
            </a:endParaRPr>
          </a:p>
          <a:p>
            <a:pPr marL="0" lvl="0" indent="0" algn="l" rtl="0">
              <a:lnSpc>
                <a:spcPct val="106999"/>
              </a:lnSpc>
              <a:spcBef>
                <a:spcPts val="0"/>
              </a:spcBef>
              <a:spcAft>
                <a:spcPts val="0"/>
              </a:spcAft>
              <a:buNone/>
            </a:pPr>
            <a:r>
              <a:rPr lang="en-GB" sz="1808" b="1">
                <a:solidFill>
                  <a:schemeClr val="dk2"/>
                </a:solidFill>
                <a:latin typeface="Raleway"/>
                <a:ea typeface="Raleway"/>
                <a:cs typeface="Raleway"/>
                <a:sym typeface="Raleway"/>
              </a:rPr>
              <a:t>Objectives</a:t>
            </a:r>
            <a:endParaRPr sz="1808">
              <a:solidFill>
                <a:schemeClr val="dk2"/>
              </a:solidFill>
              <a:latin typeface="Raleway"/>
              <a:ea typeface="Raleway"/>
              <a:cs typeface="Raleway"/>
              <a:sym typeface="Raleway"/>
            </a:endParaRPr>
          </a:p>
          <a:p>
            <a:pPr marL="457200" lvl="0" indent="-343415" algn="l" rtl="0">
              <a:lnSpc>
                <a:spcPct val="106999"/>
              </a:lnSpc>
              <a:spcBef>
                <a:spcPts val="0"/>
              </a:spcBef>
              <a:spcAft>
                <a:spcPts val="0"/>
              </a:spcAft>
              <a:buClr>
                <a:schemeClr val="dk2"/>
              </a:buClr>
              <a:buSzPts val="1808"/>
              <a:buFont typeface="Raleway"/>
              <a:buChar char="●"/>
            </a:pPr>
            <a:r>
              <a:rPr lang="en-GB" sz="1808">
                <a:solidFill>
                  <a:schemeClr val="dk2"/>
                </a:solidFill>
                <a:latin typeface="Raleway"/>
                <a:ea typeface="Raleway"/>
                <a:cs typeface="Raleway"/>
                <a:sym typeface="Raleway"/>
              </a:rPr>
              <a:t>obtain a broad-based picture of member experiences and learning</a:t>
            </a:r>
            <a:endParaRPr sz="1808">
              <a:solidFill>
                <a:schemeClr val="dk2"/>
              </a:solidFill>
              <a:latin typeface="Raleway"/>
              <a:ea typeface="Raleway"/>
              <a:cs typeface="Raleway"/>
              <a:sym typeface="Raleway"/>
            </a:endParaRPr>
          </a:p>
          <a:p>
            <a:pPr marL="457200" lvl="0" indent="-343415" algn="l" rtl="0">
              <a:lnSpc>
                <a:spcPct val="106999"/>
              </a:lnSpc>
              <a:spcBef>
                <a:spcPts val="0"/>
              </a:spcBef>
              <a:spcAft>
                <a:spcPts val="0"/>
              </a:spcAft>
              <a:buClr>
                <a:schemeClr val="dk2"/>
              </a:buClr>
              <a:buSzPts val="1808"/>
              <a:buFont typeface="Raleway"/>
              <a:buChar char="●"/>
            </a:pPr>
            <a:r>
              <a:rPr lang="en-GB" sz="1808">
                <a:solidFill>
                  <a:schemeClr val="dk2"/>
                </a:solidFill>
                <a:latin typeface="Raleway"/>
                <a:ea typeface="Raleway"/>
                <a:cs typeface="Raleway"/>
                <a:sym typeface="Raleway"/>
              </a:rPr>
              <a:t>obtain a broad-based picture of how membership is impacting on policy and practice</a:t>
            </a:r>
            <a:endParaRPr sz="1808">
              <a:solidFill>
                <a:schemeClr val="dk2"/>
              </a:solidFill>
              <a:latin typeface="Raleway"/>
              <a:ea typeface="Raleway"/>
              <a:cs typeface="Raleway"/>
              <a:sym typeface="Raleway"/>
            </a:endParaRPr>
          </a:p>
          <a:p>
            <a:pPr marL="457200" lvl="0" indent="-343415" algn="l" rtl="0">
              <a:lnSpc>
                <a:spcPct val="106999"/>
              </a:lnSpc>
              <a:spcBef>
                <a:spcPts val="0"/>
              </a:spcBef>
              <a:spcAft>
                <a:spcPts val="0"/>
              </a:spcAft>
              <a:buClr>
                <a:schemeClr val="dk2"/>
              </a:buClr>
              <a:buSzPts val="1808"/>
              <a:buFont typeface="Raleway"/>
              <a:buChar char="●"/>
            </a:pPr>
            <a:r>
              <a:rPr lang="en-GB" sz="1808">
                <a:solidFill>
                  <a:schemeClr val="dk2"/>
                </a:solidFill>
                <a:latin typeface="Raleway"/>
                <a:ea typeface="Raleway"/>
                <a:cs typeface="Raleway"/>
                <a:sym typeface="Raleway"/>
              </a:rPr>
              <a:t>gather stories of impact which can be used for the evaluation and also as examples for the PON website</a:t>
            </a:r>
            <a:endParaRPr sz="1808">
              <a:solidFill>
                <a:schemeClr val="dk2"/>
              </a:solidFill>
              <a:latin typeface="Raleway"/>
              <a:ea typeface="Raleway"/>
              <a:cs typeface="Raleway"/>
              <a:sym typeface="Raleway"/>
            </a:endParaRPr>
          </a:p>
          <a:p>
            <a:pPr marL="457200" lvl="0" indent="-343415" algn="l" rtl="0">
              <a:lnSpc>
                <a:spcPct val="106999"/>
              </a:lnSpc>
              <a:spcBef>
                <a:spcPts val="0"/>
              </a:spcBef>
              <a:spcAft>
                <a:spcPts val="0"/>
              </a:spcAft>
              <a:buClr>
                <a:schemeClr val="dk2"/>
              </a:buClr>
              <a:buSzPts val="1808"/>
              <a:buFont typeface="Raleway"/>
              <a:buChar char="●"/>
            </a:pPr>
            <a:r>
              <a:rPr lang="en-GB" sz="1808">
                <a:solidFill>
                  <a:schemeClr val="dk2"/>
                </a:solidFill>
                <a:latin typeface="Raleway"/>
                <a:ea typeface="Raleway"/>
                <a:cs typeface="Raleway"/>
                <a:sym typeface="Raleway"/>
              </a:rPr>
              <a:t>support the co-ordinating group in understanding what is working well and what else needs to happen to improve outcomes</a:t>
            </a:r>
            <a:endParaRPr sz="1808">
              <a:solidFill>
                <a:schemeClr val="dk2"/>
              </a:solidFill>
              <a:latin typeface="Raleway"/>
              <a:ea typeface="Raleway"/>
              <a:cs typeface="Raleway"/>
              <a:sym typeface="Raleway"/>
            </a:endParaRPr>
          </a:p>
          <a:p>
            <a:pPr marL="0" lvl="0" indent="0" algn="l" rtl="0">
              <a:lnSpc>
                <a:spcPct val="106999"/>
              </a:lnSpc>
              <a:spcBef>
                <a:spcPts val="0"/>
              </a:spcBef>
              <a:spcAft>
                <a:spcPts val="0"/>
              </a:spcAft>
              <a:buNone/>
            </a:pPr>
            <a:endParaRPr sz="1100">
              <a:solidFill>
                <a:srgbClr val="21212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2671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Learning</a:t>
            </a:r>
            <a:endParaRPr/>
          </a:p>
        </p:txBody>
      </p:sp>
      <p:sp>
        <p:nvSpPr>
          <p:cNvPr id="77" name="Google Shape;77;p16"/>
          <p:cNvSpPr/>
          <p:nvPr/>
        </p:nvSpPr>
        <p:spPr>
          <a:xfrm>
            <a:off x="739275" y="940550"/>
            <a:ext cx="2830500" cy="19086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78" name="Google Shape;78;p16"/>
          <p:cNvSpPr/>
          <p:nvPr/>
        </p:nvSpPr>
        <p:spPr>
          <a:xfrm>
            <a:off x="4698175" y="940550"/>
            <a:ext cx="2830500" cy="19086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79" name="Google Shape;79;p16"/>
          <p:cNvSpPr/>
          <p:nvPr/>
        </p:nvSpPr>
        <p:spPr>
          <a:xfrm>
            <a:off x="739275" y="3054175"/>
            <a:ext cx="2830500" cy="19086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80" name="Google Shape;80;p16"/>
          <p:cNvSpPr/>
          <p:nvPr/>
        </p:nvSpPr>
        <p:spPr>
          <a:xfrm>
            <a:off x="4698175" y="3054175"/>
            <a:ext cx="2830500" cy="19086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81" name="Google Shape;81;p16"/>
          <p:cNvSpPr txBox="1"/>
          <p:nvPr/>
        </p:nvSpPr>
        <p:spPr>
          <a:xfrm>
            <a:off x="1054575" y="976950"/>
            <a:ext cx="2199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sp>
        <p:nvSpPr>
          <p:cNvPr id="82" name="Google Shape;82;p16"/>
          <p:cNvSpPr txBox="1"/>
          <p:nvPr/>
        </p:nvSpPr>
        <p:spPr>
          <a:xfrm>
            <a:off x="877875" y="1268150"/>
            <a:ext cx="2376600" cy="1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chemeClr val="lt1"/>
                </a:solidFill>
                <a:latin typeface="Source Sans Pro"/>
                <a:ea typeface="Source Sans Pro"/>
                <a:cs typeface="Source Sans Pro"/>
                <a:sym typeface="Source Sans Pro"/>
              </a:rPr>
              <a:t>Online survey for all network members (42 responses)</a:t>
            </a:r>
            <a:endParaRPr sz="1800">
              <a:solidFill>
                <a:schemeClr val="lt1"/>
              </a:solidFill>
              <a:latin typeface="Source Sans Pro"/>
              <a:ea typeface="Source Sans Pro"/>
              <a:cs typeface="Source Sans Pro"/>
              <a:sym typeface="Source Sans Pro"/>
            </a:endParaRPr>
          </a:p>
        </p:txBody>
      </p:sp>
      <p:sp>
        <p:nvSpPr>
          <p:cNvPr id="83" name="Google Shape;83;p16"/>
          <p:cNvSpPr txBox="1"/>
          <p:nvPr/>
        </p:nvSpPr>
        <p:spPr>
          <a:xfrm>
            <a:off x="4860425" y="1104350"/>
            <a:ext cx="2376600" cy="1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chemeClr val="lt1"/>
                </a:solidFill>
                <a:latin typeface="Source Sans Pro"/>
                <a:ea typeface="Source Sans Pro"/>
                <a:cs typeface="Source Sans Pro"/>
                <a:sym typeface="Source Sans Pro"/>
              </a:rPr>
              <a:t>Interview with 10 network members across statutory, voluntary, policy and regulatory sectors</a:t>
            </a:r>
            <a:endParaRPr sz="1800">
              <a:solidFill>
                <a:schemeClr val="lt1"/>
              </a:solidFill>
              <a:latin typeface="Source Sans Pro"/>
              <a:ea typeface="Source Sans Pro"/>
              <a:cs typeface="Source Sans Pro"/>
              <a:sym typeface="Source Sans Pro"/>
            </a:endParaRPr>
          </a:p>
        </p:txBody>
      </p:sp>
      <p:sp>
        <p:nvSpPr>
          <p:cNvPr id="84" name="Google Shape;84;p16"/>
          <p:cNvSpPr txBox="1"/>
          <p:nvPr/>
        </p:nvSpPr>
        <p:spPr>
          <a:xfrm>
            <a:off x="1054575" y="3381775"/>
            <a:ext cx="2376600" cy="1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chemeClr val="lt1"/>
                </a:solidFill>
                <a:latin typeface="Source Sans Pro"/>
                <a:ea typeface="Source Sans Pro"/>
                <a:cs typeface="Source Sans Pro"/>
                <a:sym typeface="Source Sans Pro"/>
              </a:rPr>
              <a:t>Reflective discussion with the PON’s organising group</a:t>
            </a:r>
            <a:endParaRPr sz="1800">
              <a:solidFill>
                <a:schemeClr val="lt1"/>
              </a:solidFill>
              <a:latin typeface="Source Sans Pro"/>
              <a:ea typeface="Source Sans Pro"/>
              <a:cs typeface="Source Sans Pro"/>
              <a:sym typeface="Source Sans Pro"/>
            </a:endParaRPr>
          </a:p>
        </p:txBody>
      </p:sp>
      <p:sp>
        <p:nvSpPr>
          <p:cNvPr id="85" name="Google Shape;85;p16"/>
          <p:cNvSpPr txBox="1"/>
          <p:nvPr/>
        </p:nvSpPr>
        <p:spPr>
          <a:xfrm>
            <a:off x="5028675" y="3204750"/>
            <a:ext cx="2376600" cy="1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chemeClr val="lt1"/>
                </a:solidFill>
                <a:latin typeface="Source Sans Pro"/>
                <a:ea typeface="Source Sans Pro"/>
                <a:cs typeface="Source Sans Pro"/>
                <a:sym typeface="Source Sans Pro"/>
              </a:rPr>
              <a:t>A range of public facing resources, including previous network evaluations and event feedback</a:t>
            </a:r>
            <a:endParaRPr sz="1800">
              <a:solidFill>
                <a:schemeClr val="lt1"/>
              </a:solidFill>
              <a:latin typeface="Source Sans Pro"/>
              <a:ea typeface="Source Sans Pro"/>
              <a:cs typeface="Source Sans Pro"/>
              <a:sym typeface="Source Sans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Understanding the context</a:t>
            </a:r>
            <a:endParaRPr/>
          </a:p>
        </p:txBody>
      </p:sp>
      <p:sp>
        <p:nvSpPr>
          <p:cNvPr id="91" name="Google Shape;91;p17"/>
          <p:cNvSpPr txBox="1">
            <a:spLocks noGrp="1"/>
          </p:cNvSpPr>
          <p:nvPr>
            <p:ph type="body" idx="1"/>
          </p:nvPr>
        </p:nvSpPr>
        <p:spPr>
          <a:xfrm>
            <a:off x="311700" y="1152475"/>
            <a:ext cx="8520600" cy="38520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en-GB">
                <a:solidFill>
                  <a:schemeClr val="dk2"/>
                </a:solidFill>
                <a:latin typeface="Raleway"/>
                <a:ea typeface="Raleway"/>
                <a:cs typeface="Raleway"/>
                <a:sym typeface="Raleway"/>
              </a:rPr>
              <a:t>Key contextual evidence from the evaluation:</a:t>
            </a:r>
            <a:endParaRPr>
              <a:solidFill>
                <a:schemeClr val="dk2"/>
              </a:solidFill>
              <a:latin typeface="Raleway"/>
              <a:ea typeface="Raleway"/>
              <a:cs typeface="Raleway"/>
              <a:sym typeface="Raleway"/>
            </a:endParaRPr>
          </a:p>
          <a:p>
            <a:pPr marL="457200" lvl="0" indent="-342900" algn="l" rtl="0">
              <a:lnSpc>
                <a:spcPct val="105000"/>
              </a:lnSpc>
              <a:spcBef>
                <a:spcPts val="1200"/>
              </a:spcBef>
              <a:spcAft>
                <a:spcPts val="0"/>
              </a:spcAft>
              <a:buClr>
                <a:schemeClr val="dk2"/>
              </a:buClr>
              <a:buSzPts val="1800"/>
              <a:buFont typeface="Raleway"/>
              <a:buChar char="●"/>
            </a:pPr>
            <a:r>
              <a:rPr lang="en-GB">
                <a:solidFill>
                  <a:schemeClr val="dk2"/>
                </a:solidFill>
                <a:latin typeface="Raleway"/>
                <a:ea typeface="Raleway"/>
                <a:cs typeface="Raleway"/>
                <a:sym typeface="Raleway"/>
              </a:rPr>
              <a:t>Service-led and output-led systems </a:t>
            </a:r>
            <a:endParaRPr>
              <a:solidFill>
                <a:schemeClr val="dk2"/>
              </a:solidFill>
              <a:latin typeface="Raleway"/>
              <a:ea typeface="Raleway"/>
              <a:cs typeface="Raleway"/>
              <a:sym typeface="Raleway"/>
            </a:endParaRPr>
          </a:p>
          <a:p>
            <a:pPr marL="457200" lvl="0" indent="-342900" algn="l" rtl="0">
              <a:lnSpc>
                <a:spcPct val="105000"/>
              </a:lnSpc>
              <a:spcBef>
                <a:spcPts val="0"/>
              </a:spcBef>
              <a:spcAft>
                <a:spcPts val="0"/>
              </a:spcAft>
              <a:buClr>
                <a:schemeClr val="dk2"/>
              </a:buClr>
              <a:buSzPts val="1800"/>
              <a:buFont typeface="Raleway"/>
              <a:buChar char="●"/>
            </a:pPr>
            <a:r>
              <a:rPr lang="en-GB">
                <a:solidFill>
                  <a:schemeClr val="dk2"/>
                </a:solidFill>
                <a:latin typeface="Raleway"/>
                <a:ea typeface="Raleway"/>
                <a:cs typeface="Raleway"/>
                <a:sym typeface="Raleway"/>
              </a:rPr>
              <a:t>Continued pressure across health, social care and housing sectors make it hard to prioritise ‘softer’ agendas (more on this to follow…)</a:t>
            </a:r>
            <a:endParaRPr>
              <a:solidFill>
                <a:schemeClr val="dk2"/>
              </a:solidFill>
              <a:latin typeface="Raleway"/>
              <a:ea typeface="Raleway"/>
              <a:cs typeface="Raleway"/>
              <a:sym typeface="Raleway"/>
            </a:endParaRPr>
          </a:p>
          <a:p>
            <a:pPr marL="457200" lvl="0" indent="-342900" algn="l" rtl="0">
              <a:lnSpc>
                <a:spcPct val="105000"/>
              </a:lnSpc>
              <a:spcBef>
                <a:spcPts val="0"/>
              </a:spcBef>
              <a:spcAft>
                <a:spcPts val="0"/>
              </a:spcAft>
              <a:buClr>
                <a:schemeClr val="dk2"/>
              </a:buClr>
              <a:buSzPts val="1800"/>
              <a:buFont typeface="Raleway"/>
              <a:buChar char="●"/>
            </a:pPr>
            <a:r>
              <a:rPr lang="en-GB">
                <a:solidFill>
                  <a:schemeClr val="dk2"/>
                </a:solidFill>
                <a:latin typeface="Raleway"/>
                <a:ea typeface="Raleway"/>
                <a:cs typeface="Raleway"/>
                <a:sym typeface="Raleway"/>
              </a:rPr>
              <a:t>COVID recovery still ongoing</a:t>
            </a:r>
            <a:endParaRPr>
              <a:solidFill>
                <a:schemeClr val="dk2"/>
              </a:solidFill>
              <a:latin typeface="Raleway"/>
              <a:ea typeface="Raleway"/>
              <a:cs typeface="Raleway"/>
              <a:sym typeface="Raleway"/>
            </a:endParaRPr>
          </a:p>
          <a:p>
            <a:pPr marL="457200" lvl="0" indent="-342900" algn="l" rtl="0">
              <a:lnSpc>
                <a:spcPct val="105000"/>
              </a:lnSpc>
              <a:spcBef>
                <a:spcPts val="0"/>
              </a:spcBef>
              <a:spcAft>
                <a:spcPts val="0"/>
              </a:spcAft>
              <a:buClr>
                <a:schemeClr val="dk2"/>
              </a:buClr>
              <a:buSzPts val="1800"/>
              <a:buFont typeface="Raleway"/>
              <a:buChar char="●"/>
            </a:pPr>
            <a:r>
              <a:rPr lang="en-GB">
                <a:solidFill>
                  <a:schemeClr val="dk2"/>
                </a:solidFill>
                <a:latin typeface="Raleway"/>
                <a:ea typeface="Raleway"/>
                <a:cs typeface="Raleway"/>
                <a:sym typeface="Raleway"/>
              </a:rPr>
              <a:t>Increasing pressures on the frontline regarding reporting, recording, evaluation</a:t>
            </a:r>
            <a:endParaRPr>
              <a:solidFill>
                <a:schemeClr val="dk2"/>
              </a:solidFill>
              <a:latin typeface="Raleway"/>
              <a:ea typeface="Raleway"/>
              <a:cs typeface="Raleway"/>
              <a:sym typeface="Raleway"/>
            </a:endParaRPr>
          </a:p>
          <a:p>
            <a:pPr marL="457200" lvl="0" indent="-342900" algn="l" rtl="0">
              <a:lnSpc>
                <a:spcPct val="105000"/>
              </a:lnSpc>
              <a:spcBef>
                <a:spcPts val="0"/>
              </a:spcBef>
              <a:spcAft>
                <a:spcPts val="0"/>
              </a:spcAft>
              <a:buClr>
                <a:schemeClr val="dk2"/>
              </a:buClr>
              <a:buSzPts val="1800"/>
              <a:buFont typeface="Raleway"/>
              <a:buChar char="●"/>
            </a:pPr>
            <a:r>
              <a:rPr lang="en-GB">
                <a:solidFill>
                  <a:schemeClr val="dk2"/>
                </a:solidFill>
                <a:latin typeface="Raleway"/>
                <a:ea typeface="Raleway"/>
                <a:cs typeface="Raleway"/>
                <a:sym typeface="Raleway"/>
              </a:rPr>
              <a:t>Exemplary practice in the face of these challenges</a:t>
            </a:r>
            <a:endParaRPr>
              <a:solidFill>
                <a:schemeClr val="dk2"/>
              </a:solidFill>
              <a:latin typeface="Raleway"/>
              <a:ea typeface="Raleway"/>
              <a:cs typeface="Raleway"/>
              <a:sym typeface="Raleway"/>
            </a:endParaRPr>
          </a:p>
          <a:p>
            <a:pPr marL="0" lvl="0" indent="0" algn="l" rtl="0">
              <a:lnSpc>
                <a:spcPct val="90000"/>
              </a:lnSpc>
              <a:spcBef>
                <a:spcPts val="1200"/>
              </a:spcBef>
              <a:spcAft>
                <a:spcPts val="550"/>
              </a:spcAft>
              <a:buClr>
                <a:schemeClr val="dk2"/>
              </a:buClr>
              <a:buSzPts val="1100"/>
              <a:buFont typeface="Arial"/>
              <a:buNone/>
            </a:pPr>
            <a:r>
              <a:rPr lang="en-GB" i="1">
                <a:solidFill>
                  <a:schemeClr val="dk2"/>
                </a:solidFill>
                <a:latin typeface="Raleway"/>
                <a:ea typeface="Raleway"/>
                <a:cs typeface="Raleway"/>
                <a:sym typeface="Raleway"/>
              </a:rPr>
              <a:t>“COVID you know kind of really knocked the stuffing out of everybody. So it's been a breath of fresh air to go, to go back to hear what people are doing to refocus. Yeah. So one of the direct outcomes of and to get an appetite I suppose for maybe tentatively starting to do some development”</a:t>
            </a:r>
            <a:endParaRPr i="1">
              <a:solidFill>
                <a:schemeClr val="dk2"/>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graphicFrame>
        <p:nvGraphicFramePr>
          <p:cNvPr id="96" name="Google Shape;96;p18"/>
          <p:cNvGraphicFramePr/>
          <p:nvPr/>
        </p:nvGraphicFramePr>
        <p:xfrm>
          <a:off x="184225" y="341550"/>
          <a:ext cx="5907825" cy="4641104"/>
        </p:xfrm>
        <a:graphic>
          <a:graphicData uri="http://schemas.openxmlformats.org/drawingml/2006/table">
            <a:tbl>
              <a:tblPr>
                <a:noFill/>
                <a:tableStyleId>{2500B05A-901D-4CF9-A30D-717DBEEC3795}</a:tableStyleId>
              </a:tblPr>
              <a:tblGrid>
                <a:gridCol w="4441525">
                  <a:extLst>
                    <a:ext uri="{9D8B030D-6E8A-4147-A177-3AD203B41FA5}">
                      <a16:colId xmlns:a16="http://schemas.microsoft.com/office/drawing/2014/main" val="20000"/>
                    </a:ext>
                  </a:extLst>
                </a:gridCol>
                <a:gridCol w="1466300">
                  <a:extLst>
                    <a:ext uri="{9D8B030D-6E8A-4147-A177-3AD203B41FA5}">
                      <a16:colId xmlns:a16="http://schemas.microsoft.com/office/drawing/2014/main" val="20001"/>
                    </a:ext>
                  </a:extLst>
                </a:gridCol>
              </a:tblGrid>
              <a:tr h="360900">
                <a:tc>
                  <a:txBody>
                    <a:bodyPr/>
                    <a:lstStyle/>
                    <a:p>
                      <a:pPr marL="0" lvl="0" indent="0" algn="l" rtl="0">
                        <a:lnSpc>
                          <a:spcPct val="115000"/>
                        </a:lnSpc>
                        <a:spcBef>
                          <a:spcPts val="0"/>
                        </a:spcBef>
                        <a:spcAft>
                          <a:spcPts val="0"/>
                        </a:spcAft>
                        <a:buNone/>
                      </a:pPr>
                      <a:r>
                        <a:rPr lang="en-GB" sz="1600">
                          <a:latin typeface="Calibri"/>
                          <a:ea typeface="Calibri"/>
                          <a:cs typeface="Calibri"/>
                          <a:sym typeface="Calibri"/>
                        </a:rPr>
                        <a:t>Third Sector</a:t>
                      </a:r>
                      <a:endParaRPr sz="1600">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FFFFFF"/>
                      </a:solidFill>
                      <a:prstDash val="solid"/>
                      <a:round/>
                      <a:headEnd type="none" w="sm" len="sm"/>
                      <a:tailEnd type="none" w="sm" len="sm"/>
                    </a:lnR>
                    <a:lnT w="26675" cap="flat" cmpd="sng">
                      <a:solidFill>
                        <a:srgbClr val="7E99B2"/>
                      </a:solidFill>
                      <a:prstDash val="solid"/>
                      <a:round/>
                      <a:headEnd type="none" w="sm" len="sm"/>
                      <a:tailEnd type="none" w="sm" len="sm"/>
                    </a:lnT>
                    <a:lnB w="7625" cap="flat" cmpd="sng">
                      <a:solidFill>
                        <a:srgbClr val="CCCCCC"/>
                      </a:solidFill>
                      <a:prstDash val="solid"/>
                      <a:round/>
                      <a:headEnd type="none" w="sm" len="sm"/>
                      <a:tailEnd type="none" w="sm" len="sm"/>
                    </a:lnB>
                    <a:solidFill>
                      <a:srgbClr val="F4F6F8"/>
                    </a:solidFill>
                  </a:tcPr>
                </a:tc>
                <a:tc>
                  <a:txBody>
                    <a:bodyPr/>
                    <a:lstStyle/>
                    <a:p>
                      <a:pPr marL="0" lvl="0" indent="0" algn="r" rtl="0">
                        <a:lnSpc>
                          <a:spcPct val="115000"/>
                        </a:lnSpc>
                        <a:spcBef>
                          <a:spcPts val="0"/>
                        </a:spcBef>
                        <a:spcAft>
                          <a:spcPts val="0"/>
                        </a:spcAft>
                        <a:buNone/>
                      </a:pPr>
                      <a:r>
                        <a:rPr lang="en-GB" sz="1600">
                          <a:latin typeface="Calibri"/>
                          <a:ea typeface="Calibri"/>
                          <a:cs typeface="Calibri"/>
                          <a:sym typeface="Calibri"/>
                        </a:rPr>
                        <a:t>14</a:t>
                      </a:r>
                      <a:endParaRPr sz="1600">
                        <a:latin typeface="Calibri"/>
                        <a:ea typeface="Calibri"/>
                        <a:cs typeface="Calibri"/>
                        <a:sym typeface="Calibri"/>
                      </a:endParaRPr>
                    </a:p>
                  </a:txBody>
                  <a:tcPr marL="28575" marR="28575" marT="91425" marB="91425" anchor="b">
                    <a:lnL w="7625" cap="flat" cmpd="sng">
                      <a:solidFill>
                        <a:srgbClr val="FFFFFF"/>
                      </a:solidFill>
                      <a:prstDash val="solid"/>
                      <a:round/>
                      <a:headEnd type="none" w="sm" len="sm"/>
                      <a:tailEnd type="none" w="sm" len="sm"/>
                    </a:lnL>
                    <a:lnR w="7625" cap="flat" cmpd="sng">
                      <a:solidFill>
                        <a:srgbClr val="CCCCCC"/>
                      </a:solidFill>
                      <a:prstDash val="solid"/>
                      <a:round/>
                      <a:headEnd type="none" w="sm" len="sm"/>
                      <a:tailEnd type="none" w="sm" len="sm"/>
                    </a:lnR>
                    <a:lnT w="26675" cap="flat" cmpd="sng">
                      <a:solidFill>
                        <a:srgbClr val="7E99B2"/>
                      </a:solidFill>
                      <a:prstDash val="solid"/>
                      <a:round/>
                      <a:headEnd type="none" w="sm" len="sm"/>
                      <a:tailEnd type="none" w="sm" len="sm"/>
                    </a:lnT>
                    <a:lnB w="76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360900">
                <a:tc>
                  <a:txBody>
                    <a:bodyPr/>
                    <a:lstStyle/>
                    <a:p>
                      <a:pPr marL="0" lvl="0" indent="0" algn="l" rtl="0">
                        <a:lnSpc>
                          <a:spcPct val="115000"/>
                        </a:lnSpc>
                        <a:spcBef>
                          <a:spcPts val="0"/>
                        </a:spcBef>
                        <a:spcAft>
                          <a:spcPts val="0"/>
                        </a:spcAft>
                        <a:buNone/>
                      </a:pPr>
                      <a:r>
                        <a:rPr lang="en-GB" sz="1600">
                          <a:latin typeface="Calibri"/>
                          <a:ea typeface="Calibri"/>
                          <a:cs typeface="Calibri"/>
                          <a:sym typeface="Calibri"/>
                        </a:rPr>
                        <a:t>National Body</a:t>
                      </a:r>
                      <a:endParaRPr sz="1600">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FFFFFF"/>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4F6F8"/>
                    </a:solidFill>
                  </a:tcPr>
                </a:tc>
                <a:tc>
                  <a:txBody>
                    <a:bodyPr/>
                    <a:lstStyle/>
                    <a:p>
                      <a:pPr marL="0" lvl="0" indent="0" algn="r" rtl="0">
                        <a:lnSpc>
                          <a:spcPct val="115000"/>
                        </a:lnSpc>
                        <a:spcBef>
                          <a:spcPts val="0"/>
                        </a:spcBef>
                        <a:spcAft>
                          <a:spcPts val="0"/>
                        </a:spcAft>
                        <a:buNone/>
                      </a:pPr>
                      <a:r>
                        <a:rPr lang="en-GB" sz="1600">
                          <a:latin typeface="Calibri"/>
                          <a:ea typeface="Calibri"/>
                          <a:cs typeface="Calibri"/>
                          <a:sym typeface="Calibri"/>
                        </a:rPr>
                        <a:t>10</a:t>
                      </a:r>
                      <a:endParaRPr sz="1600">
                        <a:latin typeface="Calibri"/>
                        <a:ea typeface="Calibri"/>
                        <a:cs typeface="Calibri"/>
                        <a:sym typeface="Calibri"/>
                      </a:endParaRPr>
                    </a:p>
                  </a:txBody>
                  <a:tcPr marL="28575" marR="28575" marT="91425" marB="91425" anchor="b">
                    <a:lnL w="7625" cap="flat" cmpd="sng">
                      <a:solidFill>
                        <a:srgbClr val="FFFFFF"/>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360900">
                <a:tc>
                  <a:txBody>
                    <a:bodyPr/>
                    <a:lstStyle/>
                    <a:p>
                      <a:pPr marL="0" lvl="0" indent="0" algn="l" rtl="0">
                        <a:lnSpc>
                          <a:spcPct val="115000"/>
                        </a:lnSpc>
                        <a:spcBef>
                          <a:spcPts val="0"/>
                        </a:spcBef>
                        <a:spcAft>
                          <a:spcPts val="0"/>
                        </a:spcAft>
                        <a:buNone/>
                      </a:pPr>
                      <a:r>
                        <a:rPr lang="en-GB" sz="1600">
                          <a:latin typeface="Calibri"/>
                          <a:ea typeface="Calibri"/>
                          <a:cs typeface="Calibri"/>
                          <a:sym typeface="Calibri"/>
                        </a:rPr>
                        <a:t>Local Authority</a:t>
                      </a:r>
                      <a:endParaRPr sz="1600">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FFFFFF"/>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4F6F8"/>
                    </a:solidFill>
                  </a:tcPr>
                </a:tc>
                <a:tc>
                  <a:txBody>
                    <a:bodyPr/>
                    <a:lstStyle/>
                    <a:p>
                      <a:pPr marL="0" lvl="0" indent="0" algn="r" rtl="0">
                        <a:lnSpc>
                          <a:spcPct val="115000"/>
                        </a:lnSpc>
                        <a:spcBef>
                          <a:spcPts val="0"/>
                        </a:spcBef>
                        <a:spcAft>
                          <a:spcPts val="0"/>
                        </a:spcAft>
                        <a:buNone/>
                      </a:pPr>
                      <a:r>
                        <a:rPr lang="en-GB" sz="1600">
                          <a:latin typeface="Calibri"/>
                          <a:ea typeface="Calibri"/>
                          <a:cs typeface="Calibri"/>
                          <a:sym typeface="Calibri"/>
                        </a:rPr>
                        <a:t>6</a:t>
                      </a:r>
                      <a:endParaRPr sz="1600">
                        <a:latin typeface="Calibri"/>
                        <a:ea typeface="Calibri"/>
                        <a:cs typeface="Calibri"/>
                        <a:sym typeface="Calibri"/>
                      </a:endParaRPr>
                    </a:p>
                  </a:txBody>
                  <a:tcPr marL="28575" marR="28575" marT="91425" marB="91425" anchor="b">
                    <a:lnL w="7625" cap="flat" cmpd="sng">
                      <a:solidFill>
                        <a:srgbClr val="FFFFFF"/>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360900">
                <a:tc>
                  <a:txBody>
                    <a:bodyPr/>
                    <a:lstStyle/>
                    <a:p>
                      <a:pPr marL="0" lvl="0" indent="0" algn="l" rtl="0">
                        <a:lnSpc>
                          <a:spcPct val="115000"/>
                        </a:lnSpc>
                        <a:spcBef>
                          <a:spcPts val="0"/>
                        </a:spcBef>
                        <a:spcAft>
                          <a:spcPts val="0"/>
                        </a:spcAft>
                        <a:buNone/>
                      </a:pPr>
                      <a:r>
                        <a:rPr lang="en-GB" sz="1600">
                          <a:latin typeface="Calibri"/>
                          <a:ea typeface="Calibri"/>
                          <a:cs typeface="Calibri"/>
                          <a:sym typeface="Calibri"/>
                        </a:rPr>
                        <a:t>NHS</a:t>
                      </a:r>
                      <a:endParaRPr sz="1600">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FFFFFF"/>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4F6F8"/>
                    </a:solidFill>
                  </a:tcPr>
                </a:tc>
                <a:tc>
                  <a:txBody>
                    <a:bodyPr/>
                    <a:lstStyle/>
                    <a:p>
                      <a:pPr marL="0" lvl="0" indent="0" algn="r" rtl="0">
                        <a:lnSpc>
                          <a:spcPct val="115000"/>
                        </a:lnSpc>
                        <a:spcBef>
                          <a:spcPts val="0"/>
                        </a:spcBef>
                        <a:spcAft>
                          <a:spcPts val="0"/>
                        </a:spcAft>
                        <a:buNone/>
                      </a:pPr>
                      <a:r>
                        <a:rPr lang="en-GB" sz="1600">
                          <a:latin typeface="Calibri"/>
                          <a:ea typeface="Calibri"/>
                          <a:cs typeface="Calibri"/>
                          <a:sym typeface="Calibri"/>
                        </a:rPr>
                        <a:t>4</a:t>
                      </a:r>
                      <a:endParaRPr sz="1600">
                        <a:latin typeface="Calibri"/>
                        <a:ea typeface="Calibri"/>
                        <a:cs typeface="Calibri"/>
                        <a:sym typeface="Calibri"/>
                      </a:endParaRPr>
                    </a:p>
                  </a:txBody>
                  <a:tcPr marL="28575" marR="28575" marT="91425" marB="91425" anchor="b">
                    <a:lnL w="7625" cap="flat" cmpd="sng">
                      <a:solidFill>
                        <a:srgbClr val="FFFFFF"/>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360900">
                <a:tc>
                  <a:txBody>
                    <a:bodyPr/>
                    <a:lstStyle/>
                    <a:p>
                      <a:pPr marL="0" lvl="0" indent="0" algn="l" rtl="0">
                        <a:lnSpc>
                          <a:spcPct val="115000"/>
                        </a:lnSpc>
                        <a:spcBef>
                          <a:spcPts val="0"/>
                        </a:spcBef>
                        <a:spcAft>
                          <a:spcPts val="0"/>
                        </a:spcAft>
                        <a:buNone/>
                      </a:pPr>
                      <a:r>
                        <a:rPr lang="en-GB" sz="1600">
                          <a:latin typeface="Calibri"/>
                          <a:ea typeface="Calibri"/>
                          <a:cs typeface="Calibri"/>
                          <a:sym typeface="Calibri"/>
                        </a:rPr>
                        <a:t>Private sector consultancy</a:t>
                      </a:r>
                      <a:endParaRPr sz="1600">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FFFFFF"/>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4F6F8"/>
                    </a:solidFill>
                  </a:tcPr>
                </a:tc>
                <a:tc>
                  <a:txBody>
                    <a:bodyPr/>
                    <a:lstStyle/>
                    <a:p>
                      <a:pPr marL="0" lvl="0" indent="0" algn="r" rtl="0">
                        <a:lnSpc>
                          <a:spcPct val="115000"/>
                        </a:lnSpc>
                        <a:spcBef>
                          <a:spcPts val="0"/>
                        </a:spcBef>
                        <a:spcAft>
                          <a:spcPts val="0"/>
                        </a:spcAft>
                        <a:buNone/>
                      </a:pPr>
                      <a:r>
                        <a:rPr lang="en-GB" sz="1600">
                          <a:latin typeface="Calibri"/>
                          <a:ea typeface="Calibri"/>
                          <a:cs typeface="Calibri"/>
                          <a:sym typeface="Calibri"/>
                        </a:rPr>
                        <a:t>1</a:t>
                      </a:r>
                      <a:endParaRPr sz="1600">
                        <a:latin typeface="Calibri"/>
                        <a:ea typeface="Calibri"/>
                        <a:cs typeface="Calibri"/>
                        <a:sym typeface="Calibri"/>
                      </a:endParaRPr>
                    </a:p>
                  </a:txBody>
                  <a:tcPr marL="28575" marR="28575" marT="91425" marB="91425" anchor="b">
                    <a:lnL w="7625" cap="flat" cmpd="sng">
                      <a:solidFill>
                        <a:srgbClr val="FFFFFF"/>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360900">
                <a:tc>
                  <a:txBody>
                    <a:bodyPr/>
                    <a:lstStyle/>
                    <a:p>
                      <a:pPr marL="0" lvl="0" indent="0" algn="l" rtl="0">
                        <a:lnSpc>
                          <a:spcPct val="115000"/>
                        </a:lnSpc>
                        <a:spcBef>
                          <a:spcPts val="0"/>
                        </a:spcBef>
                        <a:spcAft>
                          <a:spcPts val="0"/>
                        </a:spcAft>
                        <a:buNone/>
                      </a:pPr>
                      <a:r>
                        <a:rPr lang="en-GB" sz="1600">
                          <a:latin typeface="Calibri"/>
                          <a:ea typeface="Calibri"/>
                          <a:cs typeface="Calibri"/>
                          <a:sym typeface="Calibri"/>
                        </a:rPr>
                        <a:t>Interface btw all main sectors</a:t>
                      </a:r>
                      <a:endParaRPr sz="1600">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FFFFFF"/>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4F6F8"/>
                    </a:solidFill>
                  </a:tcPr>
                </a:tc>
                <a:tc>
                  <a:txBody>
                    <a:bodyPr/>
                    <a:lstStyle/>
                    <a:p>
                      <a:pPr marL="0" lvl="0" indent="0" algn="r" rtl="0">
                        <a:lnSpc>
                          <a:spcPct val="115000"/>
                        </a:lnSpc>
                        <a:spcBef>
                          <a:spcPts val="0"/>
                        </a:spcBef>
                        <a:spcAft>
                          <a:spcPts val="0"/>
                        </a:spcAft>
                        <a:buNone/>
                      </a:pPr>
                      <a:r>
                        <a:rPr lang="en-GB" sz="1600">
                          <a:latin typeface="Calibri"/>
                          <a:ea typeface="Calibri"/>
                          <a:cs typeface="Calibri"/>
                          <a:sym typeface="Calibri"/>
                        </a:rPr>
                        <a:t>1</a:t>
                      </a:r>
                      <a:endParaRPr sz="1600">
                        <a:latin typeface="Calibri"/>
                        <a:ea typeface="Calibri"/>
                        <a:cs typeface="Calibri"/>
                        <a:sym typeface="Calibri"/>
                      </a:endParaRPr>
                    </a:p>
                  </a:txBody>
                  <a:tcPr marL="28575" marR="28575" marT="91425" marB="91425" anchor="b">
                    <a:lnL w="7625" cap="flat" cmpd="sng">
                      <a:solidFill>
                        <a:srgbClr val="FFFFFF"/>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360900">
                <a:tc>
                  <a:txBody>
                    <a:bodyPr/>
                    <a:lstStyle/>
                    <a:p>
                      <a:pPr marL="0" lvl="0" indent="0" algn="l" rtl="0">
                        <a:lnSpc>
                          <a:spcPct val="115000"/>
                        </a:lnSpc>
                        <a:spcBef>
                          <a:spcPts val="0"/>
                        </a:spcBef>
                        <a:spcAft>
                          <a:spcPts val="0"/>
                        </a:spcAft>
                        <a:buNone/>
                      </a:pPr>
                      <a:r>
                        <a:rPr lang="en-GB" sz="1600">
                          <a:latin typeface="Calibri"/>
                          <a:ea typeface="Calibri"/>
                          <a:cs typeface="Calibri"/>
                          <a:sym typeface="Calibri"/>
                        </a:rPr>
                        <a:t>Government</a:t>
                      </a:r>
                      <a:endParaRPr sz="1600">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FFFFFF"/>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4F6F8"/>
                    </a:solidFill>
                  </a:tcPr>
                </a:tc>
                <a:tc>
                  <a:txBody>
                    <a:bodyPr/>
                    <a:lstStyle/>
                    <a:p>
                      <a:pPr marL="0" lvl="0" indent="0" algn="r" rtl="0">
                        <a:lnSpc>
                          <a:spcPct val="115000"/>
                        </a:lnSpc>
                        <a:spcBef>
                          <a:spcPts val="0"/>
                        </a:spcBef>
                        <a:spcAft>
                          <a:spcPts val="0"/>
                        </a:spcAft>
                        <a:buNone/>
                      </a:pPr>
                      <a:r>
                        <a:rPr lang="en-GB" sz="1600">
                          <a:latin typeface="Calibri"/>
                          <a:ea typeface="Calibri"/>
                          <a:cs typeface="Calibri"/>
                          <a:sym typeface="Calibri"/>
                        </a:rPr>
                        <a:t>1</a:t>
                      </a:r>
                      <a:endParaRPr sz="1600">
                        <a:latin typeface="Calibri"/>
                        <a:ea typeface="Calibri"/>
                        <a:cs typeface="Calibri"/>
                        <a:sym typeface="Calibri"/>
                      </a:endParaRPr>
                    </a:p>
                  </a:txBody>
                  <a:tcPr marL="28575" marR="28575" marT="91425" marB="91425" anchor="b">
                    <a:lnL w="7625" cap="flat" cmpd="sng">
                      <a:solidFill>
                        <a:srgbClr val="FFFFFF"/>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620300">
                <a:tc>
                  <a:txBody>
                    <a:bodyPr/>
                    <a:lstStyle/>
                    <a:p>
                      <a:pPr marL="0" lvl="0" indent="0" algn="l" rtl="0">
                        <a:lnSpc>
                          <a:spcPct val="115000"/>
                        </a:lnSpc>
                        <a:spcBef>
                          <a:spcPts val="0"/>
                        </a:spcBef>
                        <a:spcAft>
                          <a:spcPts val="0"/>
                        </a:spcAft>
                        <a:buNone/>
                      </a:pPr>
                      <a:r>
                        <a:rPr lang="en-GB" sz="1600">
                          <a:latin typeface="Calibri"/>
                          <a:ea typeface="Calibri"/>
                          <a:cs typeface="Calibri"/>
                          <a:sym typeface="Calibri"/>
                        </a:rPr>
                        <a:t>Disability and Community Services in Australia</a:t>
                      </a:r>
                      <a:endParaRPr sz="1600">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FFFFFF"/>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4F6F8"/>
                    </a:solidFill>
                  </a:tcPr>
                </a:tc>
                <a:tc>
                  <a:txBody>
                    <a:bodyPr/>
                    <a:lstStyle/>
                    <a:p>
                      <a:pPr marL="0" lvl="0" indent="0" algn="r" rtl="0">
                        <a:lnSpc>
                          <a:spcPct val="115000"/>
                        </a:lnSpc>
                        <a:spcBef>
                          <a:spcPts val="0"/>
                        </a:spcBef>
                        <a:spcAft>
                          <a:spcPts val="0"/>
                        </a:spcAft>
                        <a:buNone/>
                      </a:pPr>
                      <a:r>
                        <a:rPr lang="en-GB" sz="1600">
                          <a:latin typeface="Calibri"/>
                          <a:ea typeface="Calibri"/>
                          <a:cs typeface="Calibri"/>
                          <a:sym typeface="Calibri"/>
                        </a:rPr>
                        <a:t>1</a:t>
                      </a:r>
                      <a:endParaRPr sz="1600">
                        <a:latin typeface="Calibri"/>
                        <a:ea typeface="Calibri"/>
                        <a:cs typeface="Calibri"/>
                        <a:sym typeface="Calibri"/>
                      </a:endParaRPr>
                    </a:p>
                  </a:txBody>
                  <a:tcPr marL="28575" marR="28575" marT="91425" marB="91425" anchor="b">
                    <a:lnL w="7625" cap="flat" cmpd="sng">
                      <a:solidFill>
                        <a:srgbClr val="FFFFFF"/>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7"/>
                  </a:ext>
                </a:extLst>
              </a:tr>
              <a:tr h="360900">
                <a:tc>
                  <a:txBody>
                    <a:bodyPr/>
                    <a:lstStyle/>
                    <a:p>
                      <a:pPr marL="0" lvl="0" indent="0" algn="l" rtl="0">
                        <a:lnSpc>
                          <a:spcPct val="115000"/>
                        </a:lnSpc>
                        <a:spcBef>
                          <a:spcPts val="0"/>
                        </a:spcBef>
                        <a:spcAft>
                          <a:spcPts val="0"/>
                        </a:spcAft>
                        <a:buNone/>
                      </a:pPr>
                      <a:r>
                        <a:rPr lang="en-GB" sz="1600">
                          <a:latin typeface="Calibri"/>
                          <a:ea typeface="Calibri"/>
                          <a:cs typeface="Calibri"/>
                          <a:sym typeface="Calibri"/>
                        </a:rPr>
                        <a:t>Academic</a:t>
                      </a:r>
                      <a:endParaRPr sz="1600">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FFFFFF"/>
                      </a:solidFill>
                      <a:prstDash val="solid"/>
                      <a:round/>
                      <a:headEnd type="none" w="sm" len="sm"/>
                      <a:tailEnd type="none" w="sm" len="sm"/>
                    </a:lnR>
                    <a:lnT w="7625" cap="flat" cmpd="sng">
                      <a:solidFill>
                        <a:srgbClr val="CCCCCC"/>
                      </a:solidFill>
                      <a:prstDash val="solid"/>
                      <a:round/>
                      <a:headEnd type="none" w="sm" len="sm"/>
                      <a:tailEnd type="none" w="sm" len="sm"/>
                    </a:lnT>
                    <a:lnB w="26675" cap="flat" cmpd="sng">
                      <a:solidFill>
                        <a:srgbClr val="000000"/>
                      </a:solidFill>
                      <a:prstDash val="solid"/>
                      <a:round/>
                      <a:headEnd type="none" w="sm" len="sm"/>
                      <a:tailEnd type="none" w="sm" len="sm"/>
                    </a:lnB>
                    <a:solidFill>
                      <a:srgbClr val="F4F6F8"/>
                    </a:solidFill>
                  </a:tcPr>
                </a:tc>
                <a:tc>
                  <a:txBody>
                    <a:bodyPr/>
                    <a:lstStyle/>
                    <a:p>
                      <a:pPr marL="0" lvl="0" indent="0" algn="r" rtl="0">
                        <a:lnSpc>
                          <a:spcPct val="115000"/>
                        </a:lnSpc>
                        <a:spcBef>
                          <a:spcPts val="0"/>
                        </a:spcBef>
                        <a:spcAft>
                          <a:spcPts val="0"/>
                        </a:spcAft>
                        <a:buNone/>
                      </a:pPr>
                      <a:r>
                        <a:rPr lang="en-GB" sz="1600">
                          <a:latin typeface="Calibri"/>
                          <a:ea typeface="Calibri"/>
                          <a:cs typeface="Calibri"/>
                          <a:sym typeface="Calibri"/>
                        </a:rPr>
                        <a:t>1</a:t>
                      </a:r>
                      <a:endParaRPr sz="1600">
                        <a:latin typeface="Calibri"/>
                        <a:ea typeface="Calibri"/>
                        <a:cs typeface="Calibri"/>
                        <a:sym typeface="Calibri"/>
                      </a:endParaRPr>
                    </a:p>
                  </a:txBody>
                  <a:tcPr marL="28575" marR="28575" marT="91425" marB="91425" anchor="b">
                    <a:lnL w="7625" cap="flat" cmpd="sng">
                      <a:solidFill>
                        <a:srgbClr val="FFFFFF"/>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2667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360900">
                <a:tc>
                  <a:txBody>
                    <a:bodyPr/>
                    <a:lstStyle/>
                    <a:p>
                      <a:pPr marL="0" lvl="0" indent="0" algn="l" rtl="0">
                        <a:lnSpc>
                          <a:spcPct val="115000"/>
                        </a:lnSpc>
                        <a:spcBef>
                          <a:spcPts val="0"/>
                        </a:spcBef>
                        <a:spcAft>
                          <a:spcPts val="0"/>
                        </a:spcAft>
                        <a:buNone/>
                      </a:pPr>
                      <a:r>
                        <a:rPr lang="en-GB" sz="1600" b="1">
                          <a:latin typeface="Calibri"/>
                          <a:ea typeface="Calibri"/>
                          <a:cs typeface="Calibri"/>
                          <a:sym typeface="Calibri"/>
                        </a:rPr>
                        <a:t>Grand Total</a:t>
                      </a:r>
                      <a:endParaRPr sz="1600" b="1">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26675" cap="flat" cmpd="sng">
                      <a:solidFill>
                        <a:srgbClr val="000000"/>
                      </a:solidFill>
                      <a:prstDash val="solid"/>
                      <a:round/>
                      <a:headEnd type="none" w="sm" len="sm"/>
                      <a:tailEnd type="none" w="sm" len="sm"/>
                    </a:lnT>
                    <a:lnB w="7625" cap="flat" cmpd="sng">
                      <a:solidFill>
                        <a:srgbClr val="CCCCCC"/>
                      </a:solidFill>
                      <a:prstDash val="solid"/>
                      <a:round/>
                      <a:headEnd type="none" w="sm" len="sm"/>
                      <a:tailEnd type="none" w="sm" len="sm"/>
                    </a:lnB>
                    <a:solidFill>
                      <a:srgbClr val="DEE5EB"/>
                    </a:solidFill>
                  </a:tcPr>
                </a:tc>
                <a:tc>
                  <a:txBody>
                    <a:bodyPr/>
                    <a:lstStyle/>
                    <a:p>
                      <a:pPr marL="0" lvl="0" indent="0" algn="r" rtl="0">
                        <a:lnSpc>
                          <a:spcPct val="115000"/>
                        </a:lnSpc>
                        <a:spcBef>
                          <a:spcPts val="0"/>
                        </a:spcBef>
                        <a:spcAft>
                          <a:spcPts val="0"/>
                        </a:spcAft>
                        <a:buNone/>
                      </a:pPr>
                      <a:r>
                        <a:rPr lang="en-GB" sz="1600" b="1">
                          <a:latin typeface="Calibri"/>
                          <a:ea typeface="Calibri"/>
                          <a:cs typeface="Calibri"/>
                          <a:sym typeface="Calibri"/>
                        </a:rPr>
                        <a:t>39</a:t>
                      </a:r>
                      <a:endParaRPr sz="1600" b="1">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26675" cap="flat" cmpd="sng">
                      <a:solidFill>
                        <a:srgbClr val="000000"/>
                      </a:solidFill>
                      <a:prstDash val="solid"/>
                      <a:round/>
                      <a:headEnd type="none" w="sm" len="sm"/>
                      <a:tailEnd type="none" w="sm" len="sm"/>
                    </a:lnT>
                    <a:lnB w="7625" cap="flat" cmpd="sng">
                      <a:solidFill>
                        <a:srgbClr val="CCCCCC"/>
                      </a:solidFill>
                      <a:prstDash val="solid"/>
                      <a:round/>
                      <a:headEnd type="none" w="sm" len="sm"/>
                      <a:tailEnd type="none" w="sm" len="sm"/>
                    </a:lnB>
                    <a:solidFill>
                      <a:srgbClr val="DEE5EB"/>
                    </a:solidFill>
                  </a:tcPr>
                </a:tc>
                <a:extLst>
                  <a:ext uri="{0D108BD9-81ED-4DB2-BD59-A6C34878D82A}">
                    <a16:rowId xmlns:a16="http://schemas.microsoft.com/office/drawing/2014/main" val="10009"/>
                  </a:ext>
                </a:extLst>
              </a:tr>
            </a:tbl>
          </a:graphicData>
        </a:graphic>
      </p:graphicFrame>
      <p:sp>
        <p:nvSpPr>
          <p:cNvPr id="97" name="Google Shape;97;p18"/>
          <p:cNvSpPr txBox="1"/>
          <p:nvPr/>
        </p:nvSpPr>
        <p:spPr>
          <a:xfrm>
            <a:off x="6699500" y="831375"/>
            <a:ext cx="1730700" cy="33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chemeClr val="lt1"/>
                </a:solidFill>
                <a:latin typeface="Source Sans Pro"/>
                <a:ea typeface="Source Sans Pro"/>
                <a:cs typeface="Source Sans Pro"/>
                <a:sym typeface="Source Sans Pro"/>
              </a:rPr>
              <a:t>Members find out about PON through organisers, colleagues and events</a:t>
            </a:r>
            <a:endParaRPr sz="1800">
              <a:solidFill>
                <a:schemeClr val="lt1"/>
              </a:solidFill>
              <a:latin typeface="Source Sans Pro"/>
              <a:ea typeface="Source Sans Pro"/>
              <a:cs typeface="Source Sans Pro"/>
              <a:sym typeface="Source Sans Pro"/>
            </a:endParaRPr>
          </a:p>
          <a:p>
            <a:pPr marL="0" lvl="0" indent="0" algn="l" rtl="0">
              <a:spcBef>
                <a:spcPts val="0"/>
              </a:spcBef>
              <a:spcAft>
                <a:spcPts val="0"/>
              </a:spcAft>
              <a:buNone/>
            </a:pPr>
            <a:endParaRPr sz="1800">
              <a:solidFill>
                <a:schemeClr val="lt1"/>
              </a:solidFill>
              <a:latin typeface="Source Sans Pro"/>
              <a:ea typeface="Source Sans Pro"/>
              <a:cs typeface="Source Sans Pro"/>
              <a:sym typeface="Source Sans Pro"/>
            </a:endParaRPr>
          </a:p>
          <a:p>
            <a:pPr marL="0" lvl="0" indent="0" algn="l" rtl="0">
              <a:spcBef>
                <a:spcPts val="0"/>
              </a:spcBef>
              <a:spcAft>
                <a:spcPts val="0"/>
              </a:spcAft>
              <a:buNone/>
            </a:pPr>
            <a:r>
              <a:rPr lang="en-GB" sz="1800">
                <a:solidFill>
                  <a:schemeClr val="lt1"/>
                </a:solidFill>
                <a:latin typeface="Source Sans Pro"/>
                <a:ea typeface="Source Sans Pro"/>
                <a:cs typeface="Source Sans Pro"/>
                <a:sym typeface="Source Sans Pro"/>
              </a:rPr>
              <a:t>PON members strongly value the diversity of the network</a:t>
            </a:r>
            <a:endParaRPr sz="1800">
              <a:solidFill>
                <a:schemeClr val="lt1"/>
              </a:solidFill>
              <a:latin typeface="Source Sans Pro"/>
              <a:ea typeface="Source Sans Pro"/>
              <a:cs typeface="Source Sans Pro"/>
              <a:sym typeface="Source Sans Pr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265500" y="518550"/>
            <a:ext cx="4045200" cy="1533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How do people engage with the PON?</a:t>
            </a:r>
            <a:endParaRPr/>
          </a:p>
        </p:txBody>
      </p:sp>
      <p:sp>
        <p:nvSpPr>
          <p:cNvPr id="103" name="Google Shape;103;p19"/>
          <p:cNvSpPr txBox="1">
            <a:spLocks noGrp="1"/>
          </p:cNvSpPr>
          <p:nvPr>
            <p:ph type="body" idx="2"/>
          </p:nvPr>
        </p:nvSpPr>
        <p:spPr>
          <a:xfrm>
            <a:off x="4939500" y="190450"/>
            <a:ext cx="3837000" cy="3695100"/>
          </a:xfrm>
          <a:prstGeom prst="rect">
            <a:avLst/>
          </a:prstGeom>
        </p:spPr>
        <p:txBody>
          <a:bodyPr spcFirstLastPara="1" wrap="square" lIns="91425" tIns="91425" rIns="91425" bIns="91425" anchor="ctr" anchorCtr="0">
            <a:normAutofit/>
          </a:bodyPr>
          <a:lstStyle/>
          <a:p>
            <a:pPr marL="457200" lvl="0" indent="-330200" algn="l" rtl="0">
              <a:spcBef>
                <a:spcPts val="0"/>
              </a:spcBef>
              <a:spcAft>
                <a:spcPts val="0"/>
              </a:spcAft>
              <a:buSzPts val="1600"/>
              <a:buFont typeface="Calibri"/>
              <a:buAutoNum type="arabicPeriod"/>
            </a:pPr>
            <a:r>
              <a:rPr lang="en-GB" sz="1600">
                <a:latin typeface="Calibri"/>
                <a:ea typeface="Calibri"/>
                <a:cs typeface="Calibri"/>
                <a:sym typeface="Calibri"/>
              </a:rPr>
              <a:t>I  attend PON events/meetings (n=29)</a:t>
            </a:r>
            <a:endParaRPr sz="1600">
              <a:latin typeface="Calibri"/>
              <a:ea typeface="Calibri"/>
              <a:cs typeface="Calibri"/>
              <a:sym typeface="Calibri"/>
            </a:endParaRPr>
          </a:p>
          <a:p>
            <a:pPr marL="457200" lvl="0" indent="-330200" algn="l" rtl="0">
              <a:spcBef>
                <a:spcPts val="0"/>
              </a:spcBef>
              <a:spcAft>
                <a:spcPts val="0"/>
              </a:spcAft>
              <a:buSzPts val="1600"/>
              <a:buFont typeface="Calibri"/>
              <a:buAutoNum type="arabicPeriod"/>
            </a:pPr>
            <a:r>
              <a:rPr lang="en-GB" sz="1600">
                <a:latin typeface="Calibri"/>
                <a:ea typeface="Calibri"/>
                <a:cs typeface="Calibri"/>
                <a:sym typeface="Calibri"/>
              </a:rPr>
              <a:t>I read updates and communications from the PON (n=26)</a:t>
            </a:r>
            <a:endParaRPr sz="1600">
              <a:latin typeface="Calibri"/>
              <a:ea typeface="Calibri"/>
              <a:cs typeface="Calibri"/>
              <a:sym typeface="Calibri"/>
            </a:endParaRPr>
          </a:p>
          <a:p>
            <a:pPr marL="457200" lvl="0" indent="-330200" algn="l" rtl="0">
              <a:spcBef>
                <a:spcPts val="0"/>
              </a:spcBef>
              <a:spcAft>
                <a:spcPts val="0"/>
              </a:spcAft>
              <a:buSzPts val="1600"/>
              <a:buFont typeface="Calibri"/>
              <a:buAutoNum type="arabicPeriod"/>
            </a:pPr>
            <a:r>
              <a:rPr lang="en-GB" sz="1600">
                <a:latin typeface="Calibri"/>
                <a:ea typeface="Calibri"/>
                <a:cs typeface="Calibri"/>
                <a:sym typeface="Calibri"/>
              </a:rPr>
              <a:t>I access materials on the PON website	(n=22)</a:t>
            </a:r>
            <a:endParaRPr sz="1600">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Clr>
                <a:schemeClr val="dk2"/>
              </a:buClr>
              <a:buSzPts val="1100"/>
              <a:buFont typeface="Arial"/>
              <a:buNone/>
            </a:pPr>
            <a:endParaRPr/>
          </a:p>
        </p:txBody>
      </p:sp>
      <p:pic>
        <p:nvPicPr>
          <p:cNvPr id="104" name="Google Shape;104;p19"/>
          <p:cNvPicPr preferRelativeResize="0"/>
          <p:nvPr/>
        </p:nvPicPr>
        <p:blipFill>
          <a:blip r:embed="rId3">
            <a:alphaModFix/>
          </a:blip>
          <a:stretch>
            <a:fillRect/>
          </a:stretch>
        </p:blipFill>
        <p:spPr>
          <a:xfrm>
            <a:off x="1515025" y="2108250"/>
            <a:ext cx="1714500" cy="2667000"/>
          </a:xfrm>
          <a:prstGeom prst="rect">
            <a:avLst/>
          </a:prstGeom>
          <a:noFill/>
          <a:ln>
            <a:noFill/>
          </a:ln>
        </p:spPr>
      </p:pic>
      <p:graphicFrame>
        <p:nvGraphicFramePr>
          <p:cNvPr id="105" name="Google Shape;105;p19"/>
          <p:cNvGraphicFramePr/>
          <p:nvPr/>
        </p:nvGraphicFramePr>
        <p:xfrm>
          <a:off x="5840025" y="2140463"/>
          <a:ext cx="2035950" cy="2702980"/>
        </p:xfrm>
        <a:graphic>
          <a:graphicData uri="http://schemas.openxmlformats.org/drawingml/2006/table">
            <a:tbl>
              <a:tblPr>
                <a:noFill/>
                <a:tableStyleId>{2500B05A-901D-4CF9-A30D-717DBEEC3795}</a:tableStyleId>
              </a:tblPr>
              <a:tblGrid>
                <a:gridCol w="1017975">
                  <a:extLst>
                    <a:ext uri="{9D8B030D-6E8A-4147-A177-3AD203B41FA5}">
                      <a16:colId xmlns:a16="http://schemas.microsoft.com/office/drawing/2014/main" val="20000"/>
                    </a:ext>
                  </a:extLst>
                </a:gridCol>
                <a:gridCol w="1017975">
                  <a:extLst>
                    <a:ext uri="{9D8B030D-6E8A-4147-A177-3AD203B41FA5}">
                      <a16:colId xmlns:a16="http://schemas.microsoft.com/office/drawing/2014/main" val="20001"/>
                    </a:ext>
                  </a:extLst>
                </a:gridCol>
              </a:tblGrid>
              <a:tr h="469200">
                <a:tc gridSpan="2">
                  <a:txBody>
                    <a:bodyPr/>
                    <a:lstStyle/>
                    <a:p>
                      <a:pPr marL="0" lvl="0" indent="0" algn="l" rtl="0">
                        <a:lnSpc>
                          <a:spcPct val="115000"/>
                        </a:lnSpc>
                        <a:spcBef>
                          <a:spcPts val="0"/>
                        </a:spcBef>
                        <a:spcAft>
                          <a:spcPts val="0"/>
                        </a:spcAft>
                        <a:buNone/>
                      </a:pPr>
                      <a:r>
                        <a:rPr lang="en-GB" sz="1600">
                          <a:solidFill>
                            <a:schemeClr val="lt1"/>
                          </a:solidFill>
                          <a:latin typeface="Calibri"/>
                          <a:ea typeface="Calibri"/>
                          <a:cs typeface="Calibri"/>
                          <a:sym typeface="Calibri"/>
                        </a:rPr>
                        <a:t>Attendance at events</a:t>
                      </a:r>
                      <a:endParaRPr sz="1600">
                        <a:solidFill>
                          <a:schemeClr val="lt1"/>
                        </a:solidFill>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390725">
                <a:tc>
                  <a:txBody>
                    <a:bodyPr/>
                    <a:lstStyle/>
                    <a:p>
                      <a:pPr marL="0" lvl="0" indent="0" algn="l" rtl="0">
                        <a:lnSpc>
                          <a:spcPct val="115000"/>
                        </a:lnSpc>
                        <a:spcBef>
                          <a:spcPts val="0"/>
                        </a:spcBef>
                        <a:spcAft>
                          <a:spcPts val="0"/>
                        </a:spcAft>
                        <a:buNone/>
                      </a:pPr>
                      <a:r>
                        <a:rPr lang="en-GB" sz="1600">
                          <a:solidFill>
                            <a:schemeClr val="lt1"/>
                          </a:solidFill>
                          <a:latin typeface="Calibri"/>
                          <a:ea typeface="Calibri"/>
                          <a:cs typeface="Calibri"/>
                          <a:sym typeface="Calibri"/>
                        </a:rPr>
                        <a:t>Always</a:t>
                      </a:r>
                      <a:endParaRPr sz="1600">
                        <a:solidFill>
                          <a:schemeClr val="lt1"/>
                        </a:solidFill>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GB" sz="1600">
                          <a:solidFill>
                            <a:schemeClr val="lt1"/>
                          </a:solidFill>
                          <a:latin typeface="Calibri"/>
                          <a:ea typeface="Calibri"/>
                          <a:cs typeface="Calibri"/>
                          <a:sym typeface="Calibri"/>
                        </a:rPr>
                        <a:t>5</a:t>
                      </a:r>
                      <a:endParaRPr sz="1600">
                        <a:solidFill>
                          <a:schemeClr val="lt1"/>
                        </a:solidFill>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tcPr>
                </a:tc>
                <a:extLst>
                  <a:ext uri="{0D108BD9-81ED-4DB2-BD59-A6C34878D82A}">
                    <a16:rowId xmlns:a16="http://schemas.microsoft.com/office/drawing/2014/main" val="10001"/>
                  </a:ext>
                </a:extLst>
              </a:tr>
              <a:tr h="390725">
                <a:tc>
                  <a:txBody>
                    <a:bodyPr/>
                    <a:lstStyle/>
                    <a:p>
                      <a:pPr marL="0" lvl="0" indent="0" algn="l" rtl="0">
                        <a:lnSpc>
                          <a:spcPct val="115000"/>
                        </a:lnSpc>
                        <a:spcBef>
                          <a:spcPts val="0"/>
                        </a:spcBef>
                        <a:spcAft>
                          <a:spcPts val="0"/>
                        </a:spcAft>
                        <a:buNone/>
                      </a:pPr>
                      <a:r>
                        <a:rPr lang="en-GB" sz="1600">
                          <a:solidFill>
                            <a:schemeClr val="lt1"/>
                          </a:solidFill>
                          <a:latin typeface="Calibri"/>
                          <a:ea typeface="Calibri"/>
                          <a:cs typeface="Calibri"/>
                          <a:sym typeface="Calibri"/>
                        </a:rPr>
                        <a:t>Often</a:t>
                      </a:r>
                      <a:endParaRPr sz="1600">
                        <a:solidFill>
                          <a:schemeClr val="lt1"/>
                        </a:solidFill>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GB" sz="1600">
                          <a:solidFill>
                            <a:schemeClr val="lt1"/>
                          </a:solidFill>
                          <a:latin typeface="Calibri"/>
                          <a:ea typeface="Calibri"/>
                          <a:cs typeface="Calibri"/>
                          <a:sym typeface="Calibri"/>
                        </a:rPr>
                        <a:t>13</a:t>
                      </a:r>
                      <a:endParaRPr sz="1600">
                        <a:solidFill>
                          <a:schemeClr val="lt1"/>
                        </a:solidFill>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tcPr>
                </a:tc>
                <a:extLst>
                  <a:ext uri="{0D108BD9-81ED-4DB2-BD59-A6C34878D82A}">
                    <a16:rowId xmlns:a16="http://schemas.microsoft.com/office/drawing/2014/main" val="10002"/>
                  </a:ext>
                </a:extLst>
              </a:tr>
              <a:tr h="390725">
                <a:tc>
                  <a:txBody>
                    <a:bodyPr/>
                    <a:lstStyle/>
                    <a:p>
                      <a:pPr marL="0" lvl="0" indent="0" algn="l" rtl="0">
                        <a:lnSpc>
                          <a:spcPct val="115000"/>
                        </a:lnSpc>
                        <a:spcBef>
                          <a:spcPts val="0"/>
                        </a:spcBef>
                        <a:spcAft>
                          <a:spcPts val="0"/>
                        </a:spcAft>
                        <a:buNone/>
                      </a:pPr>
                      <a:r>
                        <a:rPr lang="en-GB" sz="1600">
                          <a:solidFill>
                            <a:schemeClr val="lt1"/>
                          </a:solidFill>
                          <a:latin typeface="Calibri"/>
                          <a:ea typeface="Calibri"/>
                          <a:cs typeface="Calibri"/>
                          <a:sym typeface="Calibri"/>
                        </a:rPr>
                        <a:t>Sometimes</a:t>
                      </a:r>
                      <a:endParaRPr sz="1600">
                        <a:solidFill>
                          <a:schemeClr val="lt1"/>
                        </a:solidFill>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GB" sz="1600">
                          <a:solidFill>
                            <a:schemeClr val="lt1"/>
                          </a:solidFill>
                          <a:latin typeface="Calibri"/>
                          <a:ea typeface="Calibri"/>
                          <a:cs typeface="Calibri"/>
                          <a:sym typeface="Calibri"/>
                        </a:rPr>
                        <a:t>12</a:t>
                      </a:r>
                      <a:endParaRPr sz="1600">
                        <a:solidFill>
                          <a:schemeClr val="lt1"/>
                        </a:solidFill>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tcPr>
                </a:tc>
                <a:extLst>
                  <a:ext uri="{0D108BD9-81ED-4DB2-BD59-A6C34878D82A}">
                    <a16:rowId xmlns:a16="http://schemas.microsoft.com/office/drawing/2014/main" val="10003"/>
                  </a:ext>
                </a:extLst>
              </a:tr>
              <a:tr h="390725">
                <a:tc>
                  <a:txBody>
                    <a:bodyPr/>
                    <a:lstStyle/>
                    <a:p>
                      <a:pPr marL="0" lvl="0" indent="0" algn="l" rtl="0">
                        <a:lnSpc>
                          <a:spcPct val="115000"/>
                        </a:lnSpc>
                        <a:spcBef>
                          <a:spcPts val="0"/>
                        </a:spcBef>
                        <a:spcAft>
                          <a:spcPts val="0"/>
                        </a:spcAft>
                        <a:buNone/>
                      </a:pPr>
                      <a:r>
                        <a:rPr lang="en-GB" sz="1600">
                          <a:solidFill>
                            <a:schemeClr val="lt1"/>
                          </a:solidFill>
                          <a:latin typeface="Calibri"/>
                          <a:ea typeface="Calibri"/>
                          <a:cs typeface="Calibri"/>
                          <a:sym typeface="Calibri"/>
                        </a:rPr>
                        <a:t>Rarely</a:t>
                      </a:r>
                      <a:endParaRPr sz="1600">
                        <a:solidFill>
                          <a:schemeClr val="lt1"/>
                        </a:solidFill>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GB" sz="1600">
                          <a:solidFill>
                            <a:schemeClr val="lt1"/>
                          </a:solidFill>
                          <a:latin typeface="Calibri"/>
                          <a:ea typeface="Calibri"/>
                          <a:cs typeface="Calibri"/>
                          <a:sym typeface="Calibri"/>
                        </a:rPr>
                        <a:t>10</a:t>
                      </a:r>
                      <a:endParaRPr sz="1600">
                        <a:solidFill>
                          <a:schemeClr val="lt1"/>
                        </a:solidFill>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tcPr>
                </a:tc>
                <a:extLst>
                  <a:ext uri="{0D108BD9-81ED-4DB2-BD59-A6C34878D82A}">
                    <a16:rowId xmlns:a16="http://schemas.microsoft.com/office/drawing/2014/main" val="10004"/>
                  </a:ext>
                </a:extLst>
              </a:tr>
              <a:tr h="390725">
                <a:tc>
                  <a:txBody>
                    <a:bodyPr/>
                    <a:lstStyle/>
                    <a:p>
                      <a:pPr marL="0" lvl="0" indent="0" algn="l" rtl="0">
                        <a:lnSpc>
                          <a:spcPct val="115000"/>
                        </a:lnSpc>
                        <a:spcBef>
                          <a:spcPts val="0"/>
                        </a:spcBef>
                        <a:spcAft>
                          <a:spcPts val="0"/>
                        </a:spcAft>
                        <a:buNone/>
                      </a:pPr>
                      <a:r>
                        <a:rPr lang="en-GB" sz="1600">
                          <a:solidFill>
                            <a:schemeClr val="lt1"/>
                          </a:solidFill>
                          <a:latin typeface="Calibri"/>
                          <a:ea typeface="Calibri"/>
                          <a:cs typeface="Calibri"/>
                          <a:sym typeface="Calibri"/>
                        </a:rPr>
                        <a:t>Never</a:t>
                      </a:r>
                      <a:endParaRPr sz="1600">
                        <a:solidFill>
                          <a:schemeClr val="lt1"/>
                        </a:solidFill>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GB" sz="1600">
                          <a:solidFill>
                            <a:schemeClr val="lt1"/>
                          </a:solidFill>
                          <a:latin typeface="Calibri"/>
                          <a:ea typeface="Calibri"/>
                          <a:cs typeface="Calibri"/>
                          <a:sym typeface="Calibri"/>
                        </a:rPr>
                        <a:t>3</a:t>
                      </a:r>
                      <a:endParaRPr sz="1600">
                        <a:solidFill>
                          <a:schemeClr val="lt1"/>
                        </a:solidFill>
                        <a:latin typeface="Calibri"/>
                        <a:ea typeface="Calibri"/>
                        <a:cs typeface="Calibri"/>
                        <a:sym typeface="Calibri"/>
                      </a:endParaRPr>
                    </a:p>
                  </a:txBody>
                  <a:tcPr marL="28575" marR="28575" marT="91425" marB="91425" anchor="b">
                    <a:lnL w="7625" cap="flat" cmpd="sng">
                      <a:solidFill>
                        <a:srgbClr val="CCCCCC"/>
                      </a:solidFill>
                      <a:prstDash val="solid"/>
                      <a:round/>
                      <a:headEnd type="none" w="sm" len="sm"/>
                      <a:tailEnd type="none" w="sm" len="sm"/>
                    </a:lnL>
                    <a:lnR w="7625" cap="flat" cmpd="sng">
                      <a:solidFill>
                        <a:srgbClr val="CCCCCC"/>
                      </a:solidFill>
                      <a:prstDash val="solid"/>
                      <a:round/>
                      <a:headEnd type="none" w="sm" len="sm"/>
                      <a:tailEnd type="none" w="sm" len="sm"/>
                    </a:lnR>
                    <a:lnT w="7625" cap="flat" cmpd="sng">
                      <a:solidFill>
                        <a:srgbClr val="CCCCCC"/>
                      </a:solidFill>
                      <a:prstDash val="solid"/>
                      <a:round/>
                      <a:headEnd type="none" w="sm" len="sm"/>
                      <a:tailEnd type="none" w="sm" len="sm"/>
                    </a:lnT>
                    <a:lnB w="7625" cap="flat" cmpd="sng">
                      <a:solidFill>
                        <a:srgbClr val="CCCCCC"/>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0"/>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Benefits of flexible attendance</a:t>
            </a:r>
            <a:endParaRPr/>
          </a:p>
        </p:txBody>
      </p:sp>
      <p:sp>
        <p:nvSpPr>
          <p:cNvPr id="111" name="Google Shape;111;p20"/>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GB"/>
              <a:t>And resistance to formalisation</a:t>
            </a:r>
            <a:endParaRPr/>
          </a:p>
        </p:txBody>
      </p:sp>
      <p:sp>
        <p:nvSpPr>
          <p:cNvPr id="112" name="Google Shape;112;p20"/>
          <p:cNvSpPr txBox="1">
            <a:spLocks noGrp="1"/>
          </p:cNvSpPr>
          <p:nvPr>
            <p:ph type="body" idx="2"/>
          </p:nvPr>
        </p:nvSpPr>
        <p:spPr>
          <a:xfrm>
            <a:off x="4873800" y="252900"/>
            <a:ext cx="3948300" cy="4499700"/>
          </a:xfrm>
          <a:prstGeom prst="rect">
            <a:avLst/>
          </a:prstGeom>
        </p:spPr>
        <p:txBody>
          <a:bodyPr spcFirstLastPara="1" wrap="square" lIns="91425" tIns="91425" rIns="91425" bIns="91425" anchor="ctr" anchorCtr="0">
            <a:normAutofit fontScale="85000" lnSpcReduction="10000"/>
          </a:bodyPr>
          <a:lstStyle/>
          <a:p>
            <a:pPr marL="0" lvl="0" indent="0" algn="l" rtl="0">
              <a:spcBef>
                <a:spcPts val="0"/>
              </a:spcBef>
              <a:spcAft>
                <a:spcPts val="0"/>
              </a:spcAft>
              <a:buNone/>
            </a:pPr>
            <a:r>
              <a:rPr lang="en-GB"/>
              <a:t>Approach to the network connects well with daily pressures across health and social care</a:t>
            </a:r>
            <a:endParaRPr/>
          </a:p>
          <a:p>
            <a:pPr marL="0" lvl="0" indent="0" algn="l" rtl="0">
              <a:spcBef>
                <a:spcPts val="1200"/>
              </a:spcBef>
              <a:spcAft>
                <a:spcPts val="0"/>
              </a:spcAft>
              <a:buNone/>
            </a:pPr>
            <a:r>
              <a:rPr lang="en-GB"/>
              <a:t>Members are positive about being able to maintain membership when moving role/sector/organisation</a:t>
            </a:r>
            <a:endParaRPr/>
          </a:p>
          <a:p>
            <a:pPr marL="0" lvl="0" indent="0" algn="l" rtl="0">
              <a:spcBef>
                <a:spcPts val="1200"/>
              </a:spcBef>
              <a:spcAft>
                <a:spcPts val="0"/>
              </a:spcAft>
              <a:buNone/>
            </a:pPr>
            <a:r>
              <a:rPr lang="en-GB"/>
              <a:t>Members can join sessions when relevant</a:t>
            </a:r>
            <a:endParaRPr/>
          </a:p>
          <a:p>
            <a:pPr marL="0" lvl="0" indent="0" algn="l" rtl="0">
              <a:lnSpc>
                <a:spcPct val="100000"/>
              </a:lnSpc>
              <a:spcBef>
                <a:spcPts val="1200"/>
              </a:spcBef>
              <a:spcAft>
                <a:spcPts val="550"/>
              </a:spcAft>
              <a:buNone/>
            </a:pPr>
            <a:r>
              <a:rPr lang="en-GB" sz="1680" i="1">
                <a:latin typeface="Quattrocento Sans"/>
                <a:ea typeface="Quattrocento Sans"/>
                <a:cs typeface="Quattrocento Sans"/>
                <a:sym typeface="Quattrocento Sans"/>
              </a:rPr>
              <a:t>‘I can dip in and dip out based on what’s being spoken about. Like it's not meeting for meeting sake. There's usually a focus, a topic, a bit of news or whatever. So I can choose to dip in and out. And it's not onerous either, you know, and I don't feel there's anything asked of me apart from coming and listening and maybe, you know, taking that back to my community, you know, maybe I should be doing more. But it kind of feels like a safe helpful space to learn to be able to bring back good stuff”</a:t>
            </a:r>
            <a:endParaRPr sz="2380" i="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265500" y="1804950"/>
            <a:ext cx="4045200" cy="1533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What does it feel like to be a PON member?</a:t>
            </a:r>
            <a:endParaRPr/>
          </a:p>
        </p:txBody>
      </p:sp>
      <p:sp>
        <p:nvSpPr>
          <p:cNvPr id="118" name="Google Shape;118;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p>
            <a:pPr marL="457200" lvl="0" indent="-326780" algn="l" rtl="0">
              <a:spcBef>
                <a:spcPts val="0"/>
              </a:spcBef>
              <a:spcAft>
                <a:spcPts val="0"/>
              </a:spcAft>
              <a:buSzPts val="1546"/>
              <a:buFont typeface="Arial"/>
              <a:buChar char="●"/>
            </a:pPr>
            <a:r>
              <a:rPr lang="en-GB" sz="1546">
                <a:latin typeface="Arial"/>
                <a:ea typeface="Arial"/>
                <a:cs typeface="Arial"/>
                <a:sym typeface="Arial"/>
              </a:rPr>
              <a:t>Warm</a:t>
            </a:r>
            <a:endParaRPr sz="1546">
              <a:latin typeface="Arial"/>
              <a:ea typeface="Arial"/>
              <a:cs typeface="Arial"/>
              <a:sym typeface="Arial"/>
            </a:endParaRPr>
          </a:p>
          <a:p>
            <a:pPr marL="457200" lvl="0" indent="-326780" algn="l" rtl="0">
              <a:spcBef>
                <a:spcPts val="0"/>
              </a:spcBef>
              <a:spcAft>
                <a:spcPts val="0"/>
              </a:spcAft>
              <a:buSzPts val="1546"/>
              <a:buFont typeface="Arial"/>
              <a:buChar char="●"/>
            </a:pPr>
            <a:r>
              <a:rPr lang="en-GB" sz="1546">
                <a:latin typeface="Arial"/>
                <a:ea typeface="Arial"/>
                <a:cs typeface="Arial"/>
                <a:sym typeface="Arial"/>
              </a:rPr>
              <a:t>Non-judgemental </a:t>
            </a:r>
            <a:endParaRPr sz="1546">
              <a:latin typeface="Arial"/>
              <a:ea typeface="Arial"/>
              <a:cs typeface="Arial"/>
              <a:sym typeface="Arial"/>
            </a:endParaRPr>
          </a:p>
          <a:p>
            <a:pPr marL="457200" lvl="0" indent="-326780" algn="l" rtl="0">
              <a:spcBef>
                <a:spcPts val="0"/>
              </a:spcBef>
              <a:spcAft>
                <a:spcPts val="0"/>
              </a:spcAft>
              <a:buSzPts val="1546"/>
              <a:buFont typeface="Arial"/>
              <a:buChar char="●"/>
            </a:pPr>
            <a:r>
              <a:rPr lang="en-GB" sz="1546">
                <a:latin typeface="Arial"/>
                <a:ea typeface="Arial"/>
                <a:cs typeface="Arial"/>
                <a:sym typeface="Arial"/>
              </a:rPr>
              <a:t>Values-led</a:t>
            </a:r>
            <a:endParaRPr sz="1546">
              <a:latin typeface="Arial"/>
              <a:ea typeface="Arial"/>
              <a:cs typeface="Arial"/>
              <a:sym typeface="Arial"/>
            </a:endParaRPr>
          </a:p>
          <a:p>
            <a:pPr marL="457200" lvl="0" indent="-326780" algn="l" rtl="0">
              <a:spcBef>
                <a:spcPts val="0"/>
              </a:spcBef>
              <a:spcAft>
                <a:spcPts val="0"/>
              </a:spcAft>
              <a:buSzPts val="1546"/>
              <a:buFont typeface="Arial"/>
              <a:buChar char="●"/>
            </a:pPr>
            <a:r>
              <a:rPr lang="en-GB" sz="1546" i="1">
                <a:latin typeface="Arial"/>
                <a:ea typeface="Arial"/>
                <a:cs typeface="Arial"/>
                <a:sym typeface="Arial"/>
              </a:rPr>
              <a:t>“The PON keeps my passion for outcome focused care alive.”</a:t>
            </a:r>
            <a:endParaRPr sz="1546" i="1">
              <a:latin typeface="Arial"/>
              <a:ea typeface="Arial"/>
              <a:cs typeface="Arial"/>
              <a:sym typeface="Arial"/>
            </a:endParaRPr>
          </a:p>
          <a:p>
            <a:pPr marL="457200" lvl="0" indent="-326780" algn="l" rtl="0">
              <a:spcBef>
                <a:spcPts val="0"/>
              </a:spcBef>
              <a:spcAft>
                <a:spcPts val="0"/>
              </a:spcAft>
              <a:buSzPts val="1546"/>
              <a:buFont typeface="Arial"/>
              <a:buChar char="●"/>
            </a:pPr>
            <a:r>
              <a:rPr lang="en-GB" sz="1546">
                <a:latin typeface="Arial"/>
                <a:ea typeface="Arial"/>
                <a:cs typeface="Arial"/>
                <a:sym typeface="Arial"/>
              </a:rPr>
              <a:t>Grounded</a:t>
            </a:r>
            <a:endParaRPr sz="1546">
              <a:latin typeface="Arial"/>
              <a:ea typeface="Arial"/>
              <a:cs typeface="Arial"/>
              <a:sym typeface="Arial"/>
            </a:endParaRPr>
          </a:p>
          <a:p>
            <a:pPr marL="457200" lvl="0" indent="-326780" algn="l" rtl="0">
              <a:spcBef>
                <a:spcPts val="0"/>
              </a:spcBef>
              <a:spcAft>
                <a:spcPts val="0"/>
              </a:spcAft>
              <a:buSzPts val="1546"/>
              <a:buFont typeface="Arial"/>
              <a:buChar char="●"/>
            </a:pPr>
            <a:r>
              <a:rPr lang="en-GB" sz="1546">
                <a:latin typeface="Arial"/>
                <a:ea typeface="Arial"/>
                <a:cs typeface="Arial"/>
                <a:sym typeface="Arial"/>
              </a:rPr>
              <a:t>Listened to</a:t>
            </a:r>
            <a:endParaRPr sz="1546">
              <a:latin typeface="Arial"/>
              <a:ea typeface="Arial"/>
              <a:cs typeface="Arial"/>
              <a:sym typeface="Arial"/>
            </a:endParaRPr>
          </a:p>
          <a:p>
            <a:pPr marL="457200" lvl="0" indent="-326780" algn="l" rtl="0">
              <a:spcBef>
                <a:spcPts val="0"/>
              </a:spcBef>
              <a:spcAft>
                <a:spcPts val="0"/>
              </a:spcAft>
              <a:buSzPts val="1546"/>
              <a:buFont typeface="Arial"/>
              <a:buChar char="●"/>
            </a:pPr>
            <a:r>
              <a:rPr lang="en-GB" sz="1546">
                <a:latin typeface="Arial"/>
                <a:ea typeface="Arial"/>
                <a:cs typeface="Arial"/>
                <a:sym typeface="Arial"/>
              </a:rPr>
              <a:t>Connected</a:t>
            </a:r>
            <a:endParaRPr sz="1546">
              <a:latin typeface="Arial"/>
              <a:ea typeface="Arial"/>
              <a:cs typeface="Arial"/>
              <a:sym typeface="Arial"/>
            </a:endParaRPr>
          </a:p>
          <a:p>
            <a:pPr marL="457200" lvl="0" indent="-326780" algn="l" rtl="0">
              <a:spcBef>
                <a:spcPts val="0"/>
              </a:spcBef>
              <a:spcAft>
                <a:spcPts val="0"/>
              </a:spcAft>
              <a:buSzPts val="1546"/>
              <a:buFont typeface="Arial"/>
              <a:buChar char="●"/>
            </a:pPr>
            <a:r>
              <a:rPr lang="en-GB" sz="1546" i="1">
                <a:latin typeface="Arial"/>
                <a:ea typeface="Arial"/>
                <a:cs typeface="Arial"/>
                <a:sym typeface="Arial"/>
              </a:rPr>
              <a:t>“They genuinely constantly seek for what their membership is looking for”</a:t>
            </a:r>
            <a:endParaRPr sz="1546" i="1">
              <a:latin typeface="Arial"/>
              <a:ea typeface="Arial"/>
              <a:cs typeface="Arial"/>
              <a:sym typeface="Arial"/>
            </a:endParaRPr>
          </a:p>
          <a:p>
            <a:pPr marL="457200" lvl="0" indent="-326780" algn="l" rtl="0">
              <a:spcBef>
                <a:spcPts val="0"/>
              </a:spcBef>
              <a:spcAft>
                <a:spcPts val="0"/>
              </a:spcAft>
              <a:buSzPts val="1546"/>
              <a:buFont typeface="Arial"/>
              <a:buChar char="●"/>
            </a:pPr>
            <a:r>
              <a:rPr lang="en-GB" sz="1546" i="1">
                <a:latin typeface="Arial"/>
                <a:ea typeface="Arial"/>
                <a:cs typeface="Arial"/>
                <a:sym typeface="Arial"/>
              </a:rPr>
              <a:t>“After PON events often feel like I have had a ' battery recharge'!”</a:t>
            </a:r>
            <a:endParaRPr sz="1546">
              <a:latin typeface="Arial"/>
              <a:ea typeface="Arial"/>
              <a:cs typeface="Arial"/>
              <a:sym typeface="Arial"/>
            </a:endParaRPr>
          </a:p>
          <a:p>
            <a:pPr marL="0" lvl="0" indent="0" algn="l" rtl="0">
              <a:spcBef>
                <a:spcPts val="1200"/>
              </a:spcBef>
              <a:spcAft>
                <a:spcPts val="1200"/>
              </a:spcAft>
              <a:buNone/>
            </a:pPr>
            <a:r>
              <a:rPr lang="en-GB" sz="1546" b="1">
                <a:latin typeface="Arial"/>
                <a:ea typeface="Arial"/>
                <a:cs typeface="Arial"/>
                <a:sym typeface="Arial"/>
              </a:rPr>
              <a:t>People reported high levels of trust and psychological safety (particularly when sharing challenges)</a:t>
            </a:r>
            <a:endParaRPr sz="920" b="1">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2"/>
          <p:cNvSpPr txBox="1">
            <a:spLocks noGrp="1"/>
          </p:cNvSpPr>
          <p:nvPr>
            <p:ph type="title"/>
          </p:nvPr>
        </p:nvSpPr>
        <p:spPr>
          <a:xfrm>
            <a:off x="485875" y="1714500"/>
            <a:ext cx="8183700" cy="7857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GB"/>
              <a:t>Face to face or online network events?</a:t>
            </a:r>
            <a:endParaRPr/>
          </a:p>
        </p:txBody>
      </p:sp>
      <p:sp>
        <p:nvSpPr>
          <p:cNvPr id="124" name="Google Shape;124;p22"/>
          <p:cNvSpPr txBox="1"/>
          <p:nvPr/>
        </p:nvSpPr>
        <p:spPr>
          <a:xfrm>
            <a:off x="278200" y="2837025"/>
            <a:ext cx="7133100" cy="187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chemeClr val="lt1"/>
                </a:solidFill>
                <a:latin typeface="Source Sans Pro"/>
                <a:ea typeface="Source Sans Pro"/>
                <a:cs typeface="Source Sans Pro"/>
                <a:sym typeface="Source Sans Pro"/>
              </a:rPr>
              <a:t>Face to face offers more opportunities to connect and network</a:t>
            </a:r>
            <a:endParaRPr sz="1800">
              <a:solidFill>
                <a:schemeClr val="lt1"/>
              </a:solidFill>
              <a:latin typeface="Source Sans Pro"/>
              <a:ea typeface="Source Sans Pro"/>
              <a:cs typeface="Source Sans Pro"/>
              <a:sym typeface="Source Sans Pro"/>
            </a:endParaRPr>
          </a:p>
          <a:p>
            <a:pPr marL="0" lvl="0" indent="0" algn="l" rtl="0">
              <a:spcBef>
                <a:spcPts val="0"/>
              </a:spcBef>
              <a:spcAft>
                <a:spcPts val="0"/>
              </a:spcAft>
              <a:buNone/>
            </a:pPr>
            <a:r>
              <a:rPr lang="en-GB" sz="1800" b="1">
                <a:solidFill>
                  <a:schemeClr val="lt1"/>
                </a:solidFill>
                <a:latin typeface="Source Sans Pro"/>
                <a:ea typeface="Source Sans Pro"/>
                <a:cs typeface="Source Sans Pro"/>
                <a:sym typeface="Source Sans Pro"/>
              </a:rPr>
              <a:t>Online is more suited to information sharing rather than networking and reflection</a:t>
            </a:r>
            <a:endParaRPr sz="1800" b="1">
              <a:solidFill>
                <a:schemeClr val="lt1"/>
              </a:solidFill>
              <a:latin typeface="Source Sans Pro"/>
              <a:ea typeface="Source Sans Pro"/>
              <a:cs typeface="Source Sans Pro"/>
              <a:sym typeface="Source Sans Pro"/>
            </a:endParaRPr>
          </a:p>
          <a:p>
            <a:pPr marL="0" lvl="0" indent="0" algn="l" rtl="0">
              <a:spcBef>
                <a:spcPts val="0"/>
              </a:spcBef>
              <a:spcAft>
                <a:spcPts val="0"/>
              </a:spcAft>
              <a:buNone/>
            </a:pPr>
            <a:r>
              <a:rPr lang="en-GB" sz="1800">
                <a:solidFill>
                  <a:schemeClr val="lt1"/>
                </a:solidFill>
                <a:latin typeface="Source Sans Pro"/>
                <a:ea typeface="Source Sans Pro"/>
                <a:cs typeface="Source Sans Pro"/>
                <a:sym typeface="Source Sans Pro"/>
              </a:rPr>
              <a:t>Face to face offers respite from daily practice and a change of scenery sparks ideas</a:t>
            </a:r>
            <a:endParaRPr sz="1800">
              <a:solidFill>
                <a:schemeClr val="lt1"/>
              </a:solidFill>
              <a:latin typeface="Source Sans Pro"/>
              <a:ea typeface="Source Sans Pro"/>
              <a:cs typeface="Source Sans Pro"/>
              <a:sym typeface="Source Sans Pro"/>
            </a:endParaRPr>
          </a:p>
          <a:p>
            <a:pPr marL="0" lvl="0" indent="0" algn="l" rtl="0">
              <a:spcBef>
                <a:spcPts val="0"/>
              </a:spcBef>
              <a:spcAft>
                <a:spcPts val="0"/>
              </a:spcAft>
              <a:buClr>
                <a:schemeClr val="dk2"/>
              </a:buClr>
              <a:buSzPts val="1100"/>
              <a:buFont typeface="Arial"/>
              <a:buNone/>
            </a:pPr>
            <a:r>
              <a:rPr lang="en-GB" sz="1800" b="1">
                <a:solidFill>
                  <a:schemeClr val="lt1"/>
                </a:solidFill>
                <a:latin typeface="Source Sans Pro"/>
                <a:ea typeface="Source Sans Pro"/>
                <a:cs typeface="Source Sans Pro"/>
                <a:sym typeface="Source Sans Pro"/>
              </a:rPr>
              <a:t>Online offers more opportunities for rural members, and disabled members (including those who are neurodivergent), and carers</a:t>
            </a:r>
            <a:endParaRPr sz="1800" b="1">
              <a:solidFill>
                <a:schemeClr val="lt1"/>
              </a:solidFill>
              <a:latin typeface="Source Sans Pro"/>
              <a:ea typeface="Source Sans Pro"/>
              <a:cs typeface="Source Sans Pro"/>
              <a:sym typeface="Source Sans Pro"/>
            </a:endParaRPr>
          </a:p>
          <a:p>
            <a:pPr marL="0" lvl="0" indent="0" algn="l" rtl="0">
              <a:spcBef>
                <a:spcPts val="0"/>
              </a:spcBef>
              <a:spcAft>
                <a:spcPts val="0"/>
              </a:spcAft>
              <a:buNone/>
            </a:pPr>
            <a:endParaRPr sz="1800">
              <a:solidFill>
                <a:schemeClr val="lt1"/>
              </a:solidFill>
              <a:latin typeface="Source Sans Pro"/>
              <a:ea typeface="Source Sans Pro"/>
              <a:cs typeface="Source Sans Pro"/>
              <a:sym typeface="Source Sans Pro"/>
            </a:endParaRPr>
          </a:p>
        </p:txBody>
      </p:sp>
      <p:pic>
        <p:nvPicPr>
          <p:cNvPr id="125" name="Google Shape;125;p22"/>
          <p:cNvPicPr preferRelativeResize="0"/>
          <p:nvPr/>
        </p:nvPicPr>
        <p:blipFill>
          <a:blip r:embed="rId3">
            <a:alphaModFix/>
          </a:blip>
          <a:stretch>
            <a:fillRect/>
          </a:stretch>
        </p:blipFill>
        <p:spPr>
          <a:xfrm>
            <a:off x="7553625" y="2837025"/>
            <a:ext cx="1329425" cy="1997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3"/>
          <p:cNvSpPr txBox="1">
            <a:spLocks noGrp="1"/>
          </p:cNvSpPr>
          <p:nvPr>
            <p:ph type="title"/>
          </p:nvPr>
        </p:nvSpPr>
        <p:spPr>
          <a:xfrm>
            <a:off x="485875" y="1714500"/>
            <a:ext cx="8183700" cy="78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PON member experiences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4"/>
          <p:cNvSpPr txBox="1">
            <a:spLocks noGrp="1"/>
          </p:cNvSpPr>
          <p:nvPr>
            <p:ph type="title"/>
          </p:nvPr>
        </p:nvSpPr>
        <p:spPr>
          <a:xfrm>
            <a:off x="259875" y="1489925"/>
            <a:ext cx="4045200" cy="3263700"/>
          </a:xfrm>
          <a:prstGeom prst="rect">
            <a:avLst/>
          </a:prstGeom>
        </p:spPr>
        <p:txBody>
          <a:bodyPr spcFirstLastPara="1" wrap="square" lIns="91425" tIns="91425" rIns="91425" bIns="91425" anchor="b" anchorCtr="0">
            <a:normAutofit/>
          </a:bodyPr>
          <a:lstStyle/>
          <a:p>
            <a:pPr marL="0" lvl="0" indent="0" algn="l" rtl="0">
              <a:lnSpc>
                <a:spcPct val="115000"/>
              </a:lnSpc>
              <a:spcBef>
                <a:spcPts val="0"/>
              </a:spcBef>
              <a:spcAft>
                <a:spcPts val="0"/>
              </a:spcAft>
              <a:buNone/>
            </a:pPr>
            <a:endParaRPr sz="1750" b="0">
              <a:solidFill>
                <a:srgbClr val="212121"/>
              </a:solidFill>
              <a:highlight>
                <a:srgbClr val="FFFFFF"/>
              </a:highlight>
              <a:latin typeface="Roboto"/>
              <a:ea typeface="Roboto"/>
              <a:cs typeface="Roboto"/>
              <a:sym typeface="Roboto"/>
            </a:endParaRPr>
          </a:p>
          <a:p>
            <a:pPr marL="0" lvl="0" indent="0" algn="l" rtl="0">
              <a:lnSpc>
                <a:spcPct val="115000"/>
              </a:lnSpc>
              <a:spcBef>
                <a:spcPts val="0"/>
              </a:spcBef>
              <a:spcAft>
                <a:spcPts val="0"/>
              </a:spcAft>
              <a:buNone/>
            </a:pPr>
            <a:endParaRPr sz="1750" b="0">
              <a:solidFill>
                <a:srgbClr val="212121"/>
              </a:solidFill>
              <a:highlight>
                <a:srgbClr val="FFFFFF"/>
              </a:highlight>
              <a:latin typeface="Roboto"/>
              <a:ea typeface="Roboto"/>
              <a:cs typeface="Roboto"/>
              <a:sym typeface="Roboto"/>
            </a:endParaRPr>
          </a:p>
          <a:p>
            <a:pPr marL="0" lvl="0" indent="0" algn="l" rtl="0">
              <a:lnSpc>
                <a:spcPct val="115000"/>
              </a:lnSpc>
              <a:spcBef>
                <a:spcPts val="0"/>
              </a:spcBef>
              <a:spcAft>
                <a:spcPts val="0"/>
              </a:spcAft>
              <a:buNone/>
            </a:pPr>
            <a:endParaRPr sz="900" b="0">
              <a:solidFill>
                <a:srgbClr val="212121"/>
              </a:solidFill>
              <a:highlight>
                <a:srgbClr val="FFFFFF"/>
              </a:highlight>
              <a:latin typeface="Roboto"/>
              <a:ea typeface="Roboto"/>
              <a:cs typeface="Roboto"/>
              <a:sym typeface="Roboto"/>
            </a:endParaRPr>
          </a:p>
          <a:p>
            <a:pPr marL="0" lvl="0" indent="0" algn="ctr" rtl="0">
              <a:spcBef>
                <a:spcPts val="0"/>
              </a:spcBef>
              <a:spcAft>
                <a:spcPts val="0"/>
              </a:spcAft>
              <a:buNone/>
            </a:pPr>
            <a:endParaRPr/>
          </a:p>
        </p:txBody>
      </p:sp>
      <p:sp>
        <p:nvSpPr>
          <p:cNvPr id="136" name="Google Shape;136;p24"/>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GB" sz="1400" i="1">
                <a:latin typeface="Raleway"/>
                <a:ea typeface="Raleway"/>
                <a:cs typeface="Raleway"/>
                <a:sym typeface="Raleway"/>
              </a:rPr>
              <a:t>“Health and social care always appears to be going through [some] form of challenge or another but the PON helps me keep focused on the individuals and families we are there to support.” -survey response</a:t>
            </a:r>
            <a:endParaRPr sz="1400" i="1">
              <a:latin typeface="Raleway"/>
              <a:ea typeface="Raleway"/>
              <a:cs typeface="Raleway"/>
              <a:sym typeface="Raleway"/>
            </a:endParaRPr>
          </a:p>
          <a:p>
            <a:pPr marL="0" lvl="0" indent="0" algn="l" rtl="0">
              <a:spcBef>
                <a:spcPts val="1200"/>
              </a:spcBef>
              <a:spcAft>
                <a:spcPts val="0"/>
              </a:spcAft>
              <a:buNone/>
            </a:pPr>
            <a:endParaRPr sz="1400" i="1">
              <a:latin typeface="Raleway"/>
              <a:ea typeface="Raleway"/>
              <a:cs typeface="Raleway"/>
              <a:sym typeface="Raleway"/>
            </a:endParaRPr>
          </a:p>
          <a:p>
            <a:pPr marL="0" lvl="0" indent="0" algn="l" rtl="0">
              <a:lnSpc>
                <a:spcPct val="100000"/>
              </a:lnSpc>
              <a:spcBef>
                <a:spcPts val="1200"/>
              </a:spcBef>
              <a:spcAft>
                <a:spcPts val="550"/>
              </a:spcAft>
              <a:buClr>
                <a:schemeClr val="dk2"/>
              </a:buClr>
              <a:buSzPts val="1100"/>
              <a:buFont typeface="Arial"/>
              <a:buNone/>
            </a:pPr>
            <a:r>
              <a:rPr lang="en-GB" sz="1400" i="1">
                <a:latin typeface="Raleway"/>
                <a:ea typeface="Raleway"/>
                <a:cs typeface="Raleway"/>
                <a:sym typeface="Raleway"/>
              </a:rPr>
              <a:t>“Historically people are really guarded about their own paperwork and their own systems. Like, you know, there's that sort of, well, no, we do it our way and you can do it your way. So there's something sometimes nice about everyone actually sharing and saying this is literally the systems we use…. You know, that sort of thing where we kindly nick from each other all the time”</a:t>
            </a:r>
            <a:endParaRPr sz="1400" i="1">
              <a:latin typeface="Raleway"/>
              <a:ea typeface="Raleway"/>
              <a:cs typeface="Raleway"/>
              <a:sym typeface="Raleway"/>
            </a:endParaRPr>
          </a:p>
        </p:txBody>
      </p:sp>
      <p:pic>
        <p:nvPicPr>
          <p:cNvPr id="137" name="Google Shape;137;p24" title="Chart"/>
          <p:cNvPicPr preferRelativeResize="0"/>
          <p:nvPr/>
        </p:nvPicPr>
        <p:blipFill>
          <a:blip r:embed="rId3">
            <a:alphaModFix/>
          </a:blip>
          <a:stretch>
            <a:fillRect/>
          </a:stretch>
        </p:blipFill>
        <p:spPr>
          <a:xfrm>
            <a:off x="19126" y="1241769"/>
            <a:ext cx="4526676" cy="279898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Where is the added value?</a:t>
            </a:r>
            <a:endParaRPr/>
          </a:p>
        </p:txBody>
      </p:sp>
      <p:graphicFrame>
        <p:nvGraphicFramePr>
          <p:cNvPr id="143" name="Google Shape;143;p25"/>
          <p:cNvGraphicFramePr/>
          <p:nvPr/>
        </p:nvGraphicFramePr>
        <p:xfrm>
          <a:off x="671188" y="1135450"/>
          <a:ext cx="7801625" cy="3561210"/>
        </p:xfrm>
        <a:graphic>
          <a:graphicData uri="http://schemas.openxmlformats.org/drawingml/2006/table">
            <a:tbl>
              <a:tblPr>
                <a:noFill/>
                <a:tableStyleId>{CF191F67-2553-43FB-A00C-259B1773FDE0}</a:tableStyleId>
              </a:tblPr>
              <a:tblGrid>
                <a:gridCol w="5332775">
                  <a:extLst>
                    <a:ext uri="{9D8B030D-6E8A-4147-A177-3AD203B41FA5}">
                      <a16:colId xmlns:a16="http://schemas.microsoft.com/office/drawing/2014/main" val="20000"/>
                    </a:ext>
                  </a:extLst>
                </a:gridCol>
                <a:gridCol w="2468850">
                  <a:extLst>
                    <a:ext uri="{9D8B030D-6E8A-4147-A177-3AD203B41FA5}">
                      <a16:colId xmlns:a16="http://schemas.microsoft.com/office/drawing/2014/main" val="20001"/>
                    </a:ext>
                  </a:extLst>
                </a:gridCol>
              </a:tblGrid>
              <a:tr h="706725">
                <a:tc>
                  <a:txBody>
                    <a:bodyPr/>
                    <a:lstStyle/>
                    <a:p>
                      <a:pPr marL="0" lvl="0" indent="0" algn="l" rtl="0">
                        <a:lnSpc>
                          <a:spcPct val="115000"/>
                        </a:lnSpc>
                        <a:spcBef>
                          <a:spcPts val="0"/>
                        </a:spcBef>
                        <a:spcAft>
                          <a:spcPts val="0"/>
                        </a:spcAft>
                        <a:buNone/>
                      </a:pPr>
                      <a:r>
                        <a:rPr lang="en-GB" sz="1600">
                          <a:solidFill>
                            <a:srgbClr val="212121"/>
                          </a:solidFill>
                        </a:rPr>
                        <a:t>Learning more about best practice in personal outcomes</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tc>
                  <a:txBody>
                    <a:bodyPr/>
                    <a:lstStyle/>
                    <a:p>
                      <a:pPr marL="0" lvl="0" indent="0" algn="r" rtl="0">
                        <a:lnSpc>
                          <a:spcPct val="115000"/>
                        </a:lnSpc>
                        <a:spcBef>
                          <a:spcPts val="0"/>
                        </a:spcBef>
                        <a:spcAft>
                          <a:spcPts val="0"/>
                        </a:spcAft>
                        <a:buNone/>
                      </a:pPr>
                      <a:r>
                        <a:rPr lang="en-GB" sz="1600">
                          <a:solidFill>
                            <a:srgbClr val="212121"/>
                          </a:solidFill>
                        </a:rPr>
                        <a:t>30</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484600">
                <a:tc>
                  <a:txBody>
                    <a:bodyPr/>
                    <a:lstStyle/>
                    <a:p>
                      <a:pPr marL="0" lvl="0" indent="0" algn="l" rtl="0">
                        <a:lnSpc>
                          <a:spcPct val="115000"/>
                        </a:lnSpc>
                        <a:spcBef>
                          <a:spcPts val="0"/>
                        </a:spcBef>
                        <a:spcAft>
                          <a:spcPts val="0"/>
                        </a:spcAft>
                        <a:buNone/>
                      </a:pPr>
                      <a:r>
                        <a:rPr lang="en-GB" sz="1600">
                          <a:solidFill>
                            <a:srgbClr val="212121"/>
                          </a:solidFill>
                        </a:rPr>
                        <a:t>Resources shared through the network</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tc>
                  <a:txBody>
                    <a:bodyPr/>
                    <a:lstStyle/>
                    <a:p>
                      <a:pPr marL="0" lvl="0" indent="0" algn="r" rtl="0">
                        <a:lnSpc>
                          <a:spcPct val="115000"/>
                        </a:lnSpc>
                        <a:spcBef>
                          <a:spcPts val="0"/>
                        </a:spcBef>
                        <a:spcAft>
                          <a:spcPts val="0"/>
                        </a:spcAft>
                        <a:buNone/>
                      </a:pPr>
                      <a:r>
                        <a:rPr lang="en-GB" sz="1600">
                          <a:solidFill>
                            <a:srgbClr val="212121"/>
                          </a:solidFill>
                        </a:rPr>
                        <a:t>22</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62500">
                <a:tc>
                  <a:txBody>
                    <a:bodyPr/>
                    <a:lstStyle/>
                    <a:p>
                      <a:pPr marL="0" lvl="0" indent="0" algn="l" rtl="0">
                        <a:lnSpc>
                          <a:spcPct val="115000"/>
                        </a:lnSpc>
                        <a:spcBef>
                          <a:spcPts val="0"/>
                        </a:spcBef>
                        <a:spcAft>
                          <a:spcPts val="0"/>
                        </a:spcAft>
                        <a:buNone/>
                      </a:pPr>
                      <a:r>
                        <a:rPr lang="en-GB" sz="1600">
                          <a:solidFill>
                            <a:srgbClr val="212121"/>
                          </a:solidFill>
                        </a:rPr>
                        <a:t>Space to reflect</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tc>
                  <a:txBody>
                    <a:bodyPr/>
                    <a:lstStyle/>
                    <a:p>
                      <a:pPr marL="0" lvl="0" indent="0" algn="r" rtl="0">
                        <a:lnSpc>
                          <a:spcPct val="115000"/>
                        </a:lnSpc>
                        <a:spcBef>
                          <a:spcPts val="0"/>
                        </a:spcBef>
                        <a:spcAft>
                          <a:spcPts val="0"/>
                        </a:spcAft>
                        <a:buNone/>
                      </a:pPr>
                      <a:r>
                        <a:rPr lang="en-GB" sz="1600">
                          <a:solidFill>
                            <a:srgbClr val="212121"/>
                          </a:solidFill>
                        </a:rPr>
                        <a:t>18</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262500">
                <a:tc>
                  <a:txBody>
                    <a:bodyPr/>
                    <a:lstStyle/>
                    <a:p>
                      <a:pPr marL="0" lvl="0" indent="0" algn="l" rtl="0">
                        <a:lnSpc>
                          <a:spcPct val="115000"/>
                        </a:lnSpc>
                        <a:spcBef>
                          <a:spcPts val="0"/>
                        </a:spcBef>
                        <a:spcAft>
                          <a:spcPts val="0"/>
                        </a:spcAft>
                        <a:buNone/>
                      </a:pPr>
                      <a:r>
                        <a:rPr lang="en-GB" sz="1600">
                          <a:solidFill>
                            <a:srgbClr val="212121"/>
                          </a:solidFill>
                        </a:rPr>
                        <a:t>Meeting new people</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tc>
                  <a:txBody>
                    <a:bodyPr/>
                    <a:lstStyle/>
                    <a:p>
                      <a:pPr marL="0" lvl="0" indent="0" algn="r" rtl="0">
                        <a:lnSpc>
                          <a:spcPct val="115000"/>
                        </a:lnSpc>
                        <a:spcBef>
                          <a:spcPts val="0"/>
                        </a:spcBef>
                        <a:spcAft>
                          <a:spcPts val="0"/>
                        </a:spcAft>
                        <a:buNone/>
                      </a:pPr>
                      <a:r>
                        <a:rPr lang="en-GB" sz="1500"/>
                        <a:t>14</a:t>
                      </a:r>
                      <a:endParaRPr sz="1500"/>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706725">
                <a:tc>
                  <a:txBody>
                    <a:bodyPr/>
                    <a:lstStyle/>
                    <a:p>
                      <a:pPr marL="0" lvl="0" indent="0" algn="l" rtl="0">
                        <a:lnSpc>
                          <a:spcPct val="115000"/>
                        </a:lnSpc>
                        <a:spcBef>
                          <a:spcPts val="0"/>
                        </a:spcBef>
                        <a:spcAft>
                          <a:spcPts val="0"/>
                        </a:spcAft>
                        <a:buNone/>
                      </a:pPr>
                      <a:r>
                        <a:rPr lang="en-GB" sz="1600">
                          <a:solidFill>
                            <a:srgbClr val="212121"/>
                          </a:solidFill>
                        </a:rPr>
                        <a:t>Practical support to embed personal outcomes (ie. outcomes recording)</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tc>
                  <a:txBody>
                    <a:bodyPr/>
                    <a:lstStyle/>
                    <a:p>
                      <a:pPr marL="0" lvl="0" indent="0" algn="r" rtl="0">
                        <a:lnSpc>
                          <a:spcPct val="115000"/>
                        </a:lnSpc>
                        <a:spcBef>
                          <a:spcPts val="0"/>
                        </a:spcBef>
                        <a:spcAft>
                          <a:spcPts val="0"/>
                        </a:spcAft>
                        <a:buNone/>
                      </a:pPr>
                      <a:r>
                        <a:rPr lang="en-GB" sz="1600">
                          <a:solidFill>
                            <a:srgbClr val="212121"/>
                          </a:solidFill>
                        </a:rPr>
                        <a:t>13</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262500">
                <a:tc>
                  <a:txBody>
                    <a:bodyPr/>
                    <a:lstStyle/>
                    <a:p>
                      <a:pPr marL="0" lvl="0" indent="0" algn="l" rtl="0">
                        <a:lnSpc>
                          <a:spcPct val="115000"/>
                        </a:lnSpc>
                        <a:spcBef>
                          <a:spcPts val="0"/>
                        </a:spcBef>
                        <a:spcAft>
                          <a:spcPts val="0"/>
                        </a:spcAft>
                        <a:buNone/>
                      </a:pPr>
                      <a:r>
                        <a:rPr lang="en-GB" sz="1600">
                          <a:solidFill>
                            <a:srgbClr val="212121"/>
                          </a:solidFill>
                        </a:rPr>
                        <a:t>Links to policy</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tc>
                  <a:txBody>
                    <a:bodyPr/>
                    <a:lstStyle/>
                    <a:p>
                      <a:pPr marL="0" lvl="0" indent="0" algn="r" rtl="0">
                        <a:lnSpc>
                          <a:spcPct val="115000"/>
                        </a:lnSpc>
                        <a:spcBef>
                          <a:spcPts val="0"/>
                        </a:spcBef>
                        <a:spcAft>
                          <a:spcPts val="0"/>
                        </a:spcAft>
                        <a:buNone/>
                      </a:pPr>
                      <a:r>
                        <a:rPr lang="en-GB" sz="1600">
                          <a:solidFill>
                            <a:srgbClr val="212121"/>
                          </a:solidFill>
                        </a:rPr>
                        <a:t>11</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484600">
                <a:tc>
                  <a:txBody>
                    <a:bodyPr/>
                    <a:lstStyle/>
                    <a:p>
                      <a:pPr marL="0" lvl="0" indent="0" algn="l" rtl="0">
                        <a:lnSpc>
                          <a:spcPct val="115000"/>
                        </a:lnSpc>
                        <a:spcBef>
                          <a:spcPts val="0"/>
                        </a:spcBef>
                        <a:spcAft>
                          <a:spcPts val="0"/>
                        </a:spcAft>
                        <a:buNone/>
                      </a:pPr>
                      <a:r>
                        <a:rPr lang="en-GB" sz="1600">
                          <a:solidFill>
                            <a:srgbClr val="212121"/>
                          </a:solidFill>
                        </a:rPr>
                        <a:t>Support from people facing similar challenges to me</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tc>
                  <a:txBody>
                    <a:bodyPr/>
                    <a:lstStyle/>
                    <a:p>
                      <a:pPr marL="0" lvl="0" indent="0" algn="r" rtl="0">
                        <a:lnSpc>
                          <a:spcPct val="115000"/>
                        </a:lnSpc>
                        <a:spcBef>
                          <a:spcPts val="0"/>
                        </a:spcBef>
                        <a:spcAft>
                          <a:spcPts val="0"/>
                        </a:spcAft>
                        <a:buNone/>
                      </a:pPr>
                      <a:r>
                        <a:rPr lang="en-GB" sz="1600">
                          <a:solidFill>
                            <a:srgbClr val="212121"/>
                          </a:solidFill>
                        </a:rPr>
                        <a:t>9</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262500">
                <a:tc>
                  <a:txBody>
                    <a:bodyPr/>
                    <a:lstStyle/>
                    <a:p>
                      <a:pPr marL="0" lvl="0" indent="0" algn="l" rtl="0">
                        <a:lnSpc>
                          <a:spcPct val="115000"/>
                        </a:lnSpc>
                        <a:spcBef>
                          <a:spcPts val="0"/>
                        </a:spcBef>
                        <a:spcAft>
                          <a:spcPts val="0"/>
                        </a:spcAft>
                        <a:buNone/>
                      </a:pPr>
                      <a:r>
                        <a:rPr lang="en-GB" sz="1600">
                          <a:solidFill>
                            <a:srgbClr val="212121"/>
                          </a:solidFill>
                        </a:rPr>
                        <a:t>Other</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tc>
                  <a:txBody>
                    <a:bodyPr/>
                    <a:lstStyle/>
                    <a:p>
                      <a:pPr marL="0" lvl="0" indent="0" algn="r" rtl="0">
                        <a:lnSpc>
                          <a:spcPct val="115000"/>
                        </a:lnSpc>
                        <a:spcBef>
                          <a:spcPts val="0"/>
                        </a:spcBef>
                        <a:spcAft>
                          <a:spcPts val="0"/>
                        </a:spcAft>
                        <a:buNone/>
                      </a:pPr>
                      <a:r>
                        <a:rPr lang="en-GB" sz="1600">
                          <a:solidFill>
                            <a:srgbClr val="212121"/>
                          </a:solidFill>
                        </a:rPr>
                        <a:t>2</a:t>
                      </a:r>
                      <a:endParaRPr sz="1600">
                        <a:solidFill>
                          <a:srgbClr val="212121"/>
                        </a:solidFill>
                      </a:endParaRPr>
                    </a:p>
                  </a:txBody>
                  <a:tcPr marL="28575" marR="28575" marT="19050" marB="19050" anchor="b">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a:t>Diversity of membership</a:t>
            </a:r>
            <a:endParaRPr/>
          </a:p>
        </p:txBody>
      </p:sp>
      <p:sp>
        <p:nvSpPr>
          <p:cNvPr id="149" name="Google Shape;149;p26"/>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
        <p:nvSpPr>
          <p:cNvPr id="150" name="Google Shape;150;p26"/>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fontScale="47500" lnSpcReduction="20000"/>
          </a:bodyPr>
          <a:lstStyle/>
          <a:p>
            <a:pPr marL="0" lvl="0" indent="0" algn="l" rtl="0">
              <a:spcBef>
                <a:spcPts val="0"/>
              </a:spcBef>
              <a:spcAft>
                <a:spcPts val="0"/>
              </a:spcAft>
              <a:buNone/>
            </a:pPr>
            <a:r>
              <a:rPr lang="en-GB" sz="2915">
                <a:latin typeface="Arial"/>
                <a:ea typeface="Arial"/>
                <a:cs typeface="Arial"/>
                <a:sym typeface="Arial"/>
              </a:rPr>
              <a:t>Diversity across sectors described as beneficial for creativity and new perspectives</a:t>
            </a:r>
            <a:endParaRPr sz="2915">
              <a:latin typeface="Arial"/>
              <a:ea typeface="Arial"/>
              <a:cs typeface="Arial"/>
              <a:sym typeface="Arial"/>
            </a:endParaRPr>
          </a:p>
          <a:p>
            <a:pPr marL="0" lvl="0" indent="0" algn="l" rtl="0">
              <a:spcBef>
                <a:spcPts val="1200"/>
              </a:spcBef>
              <a:spcAft>
                <a:spcPts val="0"/>
              </a:spcAft>
              <a:buNone/>
            </a:pPr>
            <a:r>
              <a:rPr lang="en-GB" sz="2915">
                <a:latin typeface="Arial"/>
                <a:ea typeface="Arial"/>
                <a:cs typeface="Arial"/>
                <a:sym typeface="Arial"/>
              </a:rPr>
              <a:t>Diversity across hierarchies described as beneficial to ground senior policymakers, organisation leads and commissioners in real world issues and for frontline staff to have their experiences recognised</a:t>
            </a:r>
            <a:endParaRPr sz="2915">
              <a:latin typeface="Arial"/>
              <a:ea typeface="Arial"/>
              <a:cs typeface="Arial"/>
              <a:sym typeface="Arial"/>
            </a:endParaRPr>
          </a:p>
          <a:p>
            <a:pPr marL="0" lvl="0" indent="0" algn="l" rtl="0">
              <a:spcBef>
                <a:spcPts val="1200"/>
              </a:spcBef>
              <a:spcAft>
                <a:spcPts val="0"/>
              </a:spcAft>
              <a:buNone/>
            </a:pPr>
            <a:r>
              <a:rPr lang="en-GB" sz="2915" i="1">
                <a:latin typeface="Arial"/>
                <a:ea typeface="Arial"/>
                <a:cs typeface="Arial"/>
                <a:sym typeface="Arial"/>
              </a:rPr>
              <a:t>“It's really beneficial to be part of a cross-sector, multi-disciplinary group to connect the dots across inspection, regulation, education, practice, policy and research”</a:t>
            </a:r>
            <a:endParaRPr sz="2915" i="1">
              <a:latin typeface="Arial"/>
              <a:ea typeface="Arial"/>
              <a:cs typeface="Arial"/>
              <a:sym typeface="Arial"/>
            </a:endParaRPr>
          </a:p>
          <a:p>
            <a:pPr marL="0" lvl="0" indent="0" algn="l" rtl="0">
              <a:lnSpc>
                <a:spcPct val="100000"/>
              </a:lnSpc>
              <a:spcBef>
                <a:spcPts val="1200"/>
              </a:spcBef>
              <a:spcAft>
                <a:spcPts val="0"/>
              </a:spcAft>
              <a:buNone/>
            </a:pPr>
            <a:r>
              <a:rPr lang="en-GB" sz="2915" i="1">
                <a:latin typeface="Arial"/>
                <a:ea typeface="Arial"/>
                <a:cs typeface="Arial"/>
                <a:sym typeface="Arial"/>
              </a:rPr>
              <a:t>“You know, we did have health and social care chief execs and we had frontline workers. You know, it was it was a mix as well through I think across”</a:t>
            </a:r>
            <a:endParaRPr sz="850" i="1">
              <a:solidFill>
                <a:schemeClr val="dk2"/>
              </a:solidFill>
              <a:highlight>
                <a:srgbClr val="FFFFFF"/>
              </a:highlight>
              <a:latin typeface="Arial"/>
              <a:ea typeface="Arial"/>
              <a:cs typeface="Arial"/>
              <a:sym typeface="Arial"/>
            </a:endParaRPr>
          </a:p>
          <a:p>
            <a:pPr marL="0" lvl="0" indent="0" algn="l" rtl="0">
              <a:spcBef>
                <a:spcPts val="550"/>
              </a:spcBef>
              <a:spcAft>
                <a:spcPts val="1200"/>
              </a:spcAft>
              <a:buNone/>
            </a:pPr>
            <a:endParaRPr sz="850">
              <a:solidFill>
                <a:schemeClr val="dk2"/>
              </a:solidFill>
              <a:highlight>
                <a:srgbClr val="FFFFFF"/>
              </a:highlight>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7"/>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a:t>Quality of materials</a:t>
            </a:r>
            <a:endParaRPr/>
          </a:p>
        </p:txBody>
      </p:sp>
      <p:sp>
        <p:nvSpPr>
          <p:cNvPr id="156" name="Google Shape;156;p27"/>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
        <p:nvSpPr>
          <p:cNvPr id="157" name="Google Shape;157;p27"/>
          <p:cNvSpPr txBox="1">
            <a:spLocks noGrp="1"/>
          </p:cNvSpPr>
          <p:nvPr>
            <p:ph type="body" idx="2"/>
          </p:nvPr>
        </p:nvSpPr>
        <p:spPr>
          <a:xfrm>
            <a:off x="4864325" y="466400"/>
            <a:ext cx="3912300" cy="3952800"/>
          </a:xfrm>
          <a:prstGeom prst="rect">
            <a:avLst/>
          </a:prstGeom>
        </p:spPr>
        <p:txBody>
          <a:bodyPr spcFirstLastPara="1" wrap="square" lIns="91425" tIns="91425" rIns="91425" bIns="91425" anchor="ctr" anchorCtr="0">
            <a:normAutofit lnSpcReduction="20000"/>
          </a:bodyPr>
          <a:lstStyle/>
          <a:p>
            <a:pPr marL="0" lvl="0" indent="0" algn="l" rtl="0">
              <a:spcBef>
                <a:spcPts val="0"/>
              </a:spcBef>
              <a:spcAft>
                <a:spcPts val="0"/>
              </a:spcAft>
              <a:buNone/>
            </a:pPr>
            <a:r>
              <a:rPr lang="en-GB" sz="1650">
                <a:latin typeface="Arial"/>
                <a:ea typeface="Arial"/>
                <a:cs typeface="Arial"/>
                <a:sym typeface="Arial"/>
              </a:rPr>
              <a:t>Evidence- based and robust </a:t>
            </a:r>
            <a:endParaRPr sz="1650">
              <a:latin typeface="Arial"/>
              <a:ea typeface="Arial"/>
              <a:cs typeface="Arial"/>
              <a:sym typeface="Arial"/>
            </a:endParaRPr>
          </a:p>
          <a:p>
            <a:pPr marL="0" lvl="0" indent="0" algn="l" rtl="0">
              <a:spcBef>
                <a:spcPts val="1200"/>
              </a:spcBef>
              <a:spcAft>
                <a:spcPts val="0"/>
              </a:spcAft>
              <a:buNone/>
            </a:pPr>
            <a:r>
              <a:rPr lang="en-GB" sz="1650">
                <a:latin typeface="Arial"/>
                <a:ea typeface="Arial"/>
                <a:cs typeface="Arial"/>
                <a:sym typeface="Arial"/>
              </a:rPr>
              <a:t>Repeated mention of the importance of practical, concrete examples of how organisations are embedding personal outcomes in practice</a:t>
            </a:r>
            <a:endParaRPr sz="1650">
              <a:latin typeface="Arial"/>
              <a:ea typeface="Arial"/>
              <a:cs typeface="Arial"/>
              <a:sym typeface="Arial"/>
            </a:endParaRPr>
          </a:p>
          <a:p>
            <a:pPr marL="0" lvl="0" indent="0" algn="l" rtl="0">
              <a:spcBef>
                <a:spcPts val="1200"/>
              </a:spcBef>
              <a:spcAft>
                <a:spcPts val="0"/>
              </a:spcAft>
              <a:buNone/>
            </a:pPr>
            <a:r>
              <a:rPr lang="en-GB" sz="1650" i="1">
                <a:latin typeface="Arial"/>
                <a:ea typeface="Arial"/>
                <a:cs typeface="Arial"/>
                <a:sym typeface="Arial"/>
              </a:rPr>
              <a:t>“Being able to point to concrete examples of how others have gone about applying an approach that puts people, rather than the 'system' first- shows what is possible and what works and gives confidence that this is do-able.”</a:t>
            </a:r>
            <a:endParaRPr sz="1650" i="1">
              <a:latin typeface="Arial"/>
              <a:ea typeface="Arial"/>
              <a:cs typeface="Arial"/>
              <a:sym typeface="Arial"/>
            </a:endParaRPr>
          </a:p>
          <a:p>
            <a:pPr marL="0" lvl="0" indent="0" algn="l" rtl="0">
              <a:spcBef>
                <a:spcPts val="1200"/>
              </a:spcBef>
              <a:spcAft>
                <a:spcPts val="1200"/>
              </a:spcAft>
              <a:buNone/>
            </a:pPr>
            <a:r>
              <a:rPr lang="en-GB" sz="1650">
                <a:latin typeface="Arial"/>
                <a:ea typeface="Arial"/>
                <a:cs typeface="Arial"/>
                <a:sym typeface="Arial"/>
              </a:rPr>
              <a:t>A bit ‘samey’? Need for some refresh?</a:t>
            </a:r>
            <a:endParaRPr sz="850">
              <a:solidFill>
                <a:schemeClr val="dk2"/>
              </a:solidFill>
              <a:highlight>
                <a:srgbClr val="FFFFFF"/>
              </a:highlight>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8"/>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What is the scope and reach of impact?</a:t>
            </a:r>
            <a:endParaRPr/>
          </a:p>
        </p:txBody>
      </p:sp>
      <p:sp>
        <p:nvSpPr>
          <p:cNvPr id="163" name="Google Shape;163;p28"/>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
        <p:nvSpPr>
          <p:cNvPr id="164" name="Google Shape;164;p28"/>
          <p:cNvSpPr txBox="1">
            <a:spLocks noGrp="1"/>
          </p:cNvSpPr>
          <p:nvPr>
            <p:ph type="body" idx="2"/>
          </p:nvPr>
        </p:nvSpPr>
        <p:spPr>
          <a:xfrm>
            <a:off x="4939500" y="724200"/>
            <a:ext cx="4045200" cy="4127100"/>
          </a:xfrm>
          <a:prstGeom prst="rect">
            <a:avLst/>
          </a:prstGeom>
        </p:spPr>
        <p:txBody>
          <a:bodyPr spcFirstLastPara="1" wrap="square" lIns="91425" tIns="91425" rIns="91425" bIns="91425" anchor="ctr" anchorCtr="0">
            <a:normAutofit fontScale="62500" lnSpcReduction="20000"/>
          </a:bodyPr>
          <a:lstStyle/>
          <a:p>
            <a:pPr marL="457200" lvl="0" indent="-325623" algn="l" rtl="0">
              <a:spcBef>
                <a:spcPts val="0"/>
              </a:spcBef>
              <a:spcAft>
                <a:spcPts val="0"/>
              </a:spcAft>
              <a:buSzPct val="100000"/>
              <a:buChar char="●"/>
            </a:pPr>
            <a:r>
              <a:rPr lang="en-GB" sz="2444"/>
              <a:t>Staff training</a:t>
            </a:r>
            <a:endParaRPr sz="2444"/>
          </a:p>
          <a:p>
            <a:pPr marL="457200" lvl="0" indent="-325623" algn="l" rtl="0">
              <a:spcBef>
                <a:spcPts val="0"/>
              </a:spcBef>
              <a:spcAft>
                <a:spcPts val="0"/>
              </a:spcAft>
              <a:buSzPct val="100000"/>
              <a:buChar char="●"/>
            </a:pPr>
            <a:r>
              <a:rPr lang="en-GB" sz="2444"/>
              <a:t>Assessment and care planning tools</a:t>
            </a:r>
            <a:endParaRPr sz="2444"/>
          </a:p>
          <a:p>
            <a:pPr marL="457200" lvl="0" indent="-325623" algn="l" rtl="0">
              <a:spcBef>
                <a:spcPts val="0"/>
              </a:spcBef>
              <a:spcAft>
                <a:spcPts val="0"/>
              </a:spcAft>
              <a:buSzPct val="100000"/>
              <a:buChar char="●"/>
            </a:pPr>
            <a:r>
              <a:rPr lang="en-GB" sz="2444"/>
              <a:t>Outcomes recording processes</a:t>
            </a:r>
            <a:endParaRPr sz="2444"/>
          </a:p>
          <a:p>
            <a:pPr marL="457200" lvl="0" indent="-325623" algn="l" rtl="0">
              <a:spcBef>
                <a:spcPts val="0"/>
              </a:spcBef>
              <a:spcAft>
                <a:spcPts val="0"/>
              </a:spcAft>
              <a:buSzPct val="100000"/>
              <a:buChar char="●"/>
            </a:pPr>
            <a:r>
              <a:rPr lang="en-GB" sz="2444"/>
              <a:t>Support and supervision of staff</a:t>
            </a:r>
            <a:endParaRPr sz="2444"/>
          </a:p>
          <a:p>
            <a:pPr marL="457200" lvl="0" indent="-325623" algn="l" rtl="0">
              <a:spcBef>
                <a:spcPts val="0"/>
              </a:spcBef>
              <a:spcAft>
                <a:spcPts val="0"/>
              </a:spcAft>
              <a:buSzPct val="100000"/>
              <a:buChar char="●"/>
            </a:pPr>
            <a:r>
              <a:rPr lang="en-GB" sz="2444"/>
              <a:t>National policy and guidance development</a:t>
            </a:r>
            <a:endParaRPr sz="2444"/>
          </a:p>
          <a:p>
            <a:pPr marL="457200" lvl="0" indent="-325623" algn="l" rtl="0">
              <a:spcBef>
                <a:spcPts val="0"/>
              </a:spcBef>
              <a:spcAft>
                <a:spcPts val="0"/>
              </a:spcAft>
              <a:buSzPct val="100000"/>
              <a:buChar char="●"/>
            </a:pPr>
            <a:r>
              <a:rPr lang="en-GB" sz="2444"/>
              <a:t>Confidence-building</a:t>
            </a:r>
            <a:endParaRPr sz="2444"/>
          </a:p>
          <a:p>
            <a:pPr marL="457200" lvl="0" indent="-325623" algn="l" rtl="0">
              <a:spcBef>
                <a:spcPts val="0"/>
              </a:spcBef>
              <a:spcAft>
                <a:spcPts val="0"/>
              </a:spcAft>
              <a:buSzPct val="100000"/>
              <a:buChar char="●"/>
            </a:pPr>
            <a:r>
              <a:rPr lang="en-GB" sz="2444"/>
              <a:t>Approaches to inspection and improvement</a:t>
            </a:r>
            <a:endParaRPr sz="2444"/>
          </a:p>
          <a:p>
            <a:pPr marL="457200" lvl="0" indent="-325623" algn="l" rtl="0">
              <a:spcBef>
                <a:spcPts val="0"/>
              </a:spcBef>
              <a:spcAft>
                <a:spcPts val="0"/>
              </a:spcAft>
              <a:buSzPct val="100000"/>
              <a:buChar char="●"/>
            </a:pPr>
            <a:r>
              <a:rPr lang="en-GB" sz="2444"/>
              <a:t>A ‘reality check’ for professionals at a distance from the frontline</a:t>
            </a:r>
            <a:endParaRPr sz="2444"/>
          </a:p>
          <a:p>
            <a:pPr marL="457200" lvl="0" indent="-325623" algn="l" rtl="0">
              <a:spcBef>
                <a:spcPts val="0"/>
              </a:spcBef>
              <a:spcAft>
                <a:spcPts val="0"/>
              </a:spcAft>
              <a:buSzPct val="100000"/>
              <a:buChar char="●"/>
            </a:pPr>
            <a:r>
              <a:rPr lang="en-GB" sz="2444"/>
              <a:t>Renewed commitment to principles and values</a:t>
            </a:r>
            <a:endParaRPr sz="2444"/>
          </a:p>
          <a:p>
            <a:pPr marL="457200" lvl="0" indent="-325623" algn="l" rtl="0">
              <a:spcBef>
                <a:spcPts val="0"/>
              </a:spcBef>
              <a:spcAft>
                <a:spcPts val="0"/>
              </a:spcAft>
              <a:buSzPct val="100000"/>
              <a:buChar char="●"/>
            </a:pPr>
            <a:r>
              <a:rPr lang="en-GB" sz="2444"/>
              <a:t>Harder to measure impact on the lives of people accessing Scotland’s health and social care - but members are trying</a:t>
            </a:r>
            <a:endParaRPr sz="2444"/>
          </a:p>
          <a:p>
            <a:pPr marL="0" lvl="0" indent="0" algn="l" rtl="0">
              <a:spcBef>
                <a:spcPts val="1200"/>
              </a:spcBef>
              <a:spcAft>
                <a:spcPts val="120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9"/>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Impact can be hard to define</a:t>
            </a:r>
            <a:endParaRPr/>
          </a:p>
        </p:txBody>
      </p:sp>
      <p:sp>
        <p:nvSpPr>
          <p:cNvPr id="170" name="Google Shape;170;p29"/>
          <p:cNvSpPr txBox="1">
            <a:spLocks noGrp="1"/>
          </p:cNvSpPr>
          <p:nvPr>
            <p:ph type="body" idx="1"/>
          </p:nvPr>
        </p:nvSpPr>
        <p:spPr>
          <a:xfrm>
            <a:off x="311700" y="1068425"/>
            <a:ext cx="8520600" cy="3600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1700" i="1">
                <a:solidFill>
                  <a:srgbClr val="323130"/>
                </a:solidFill>
                <a:latin typeface="Raleway"/>
                <a:ea typeface="Raleway"/>
                <a:cs typeface="Raleway"/>
                <a:sym typeface="Raleway"/>
              </a:rPr>
              <a:t> “...you can find little Nuggets in there even if it seems like it's not directly for you, you can say, well, I can literally think about Ohh, we've been having this problem. Let's see if that. Yeah. Yeah, Yeah, Yeah, absolutely. Yeah. And I mean, do you. It's hard probably to quantify, but can you think about the impact that the network”</a:t>
            </a:r>
            <a:endParaRPr sz="1700" i="1">
              <a:solidFill>
                <a:srgbClr val="323130"/>
              </a:solidFill>
              <a:latin typeface="Raleway"/>
              <a:ea typeface="Raleway"/>
              <a:cs typeface="Raleway"/>
              <a:sym typeface="Raleway"/>
            </a:endParaRPr>
          </a:p>
          <a:p>
            <a:pPr marL="0" lvl="0" indent="0" algn="l" rtl="0">
              <a:lnSpc>
                <a:spcPct val="100000"/>
              </a:lnSpc>
              <a:spcBef>
                <a:spcPts val="550"/>
              </a:spcBef>
              <a:spcAft>
                <a:spcPts val="0"/>
              </a:spcAft>
              <a:buNone/>
            </a:pPr>
            <a:endParaRPr sz="1700" i="1">
              <a:solidFill>
                <a:srgbClr val="323130"/>
              </a:solidFill>
              <a:latin typeface="Raleway"/>
              <a:ea typeface="Raleway"/>
              <a:cs typeface="Raleway"/>
              <a:sym typeface="Raleway"/>
            </a:endParaRPr>
          </a:p>
          <a:p>
            <a:pPr marL="0" lvl="0" indent="0" algn="l" rtl="0">
              <a:lnSpc>
                <a:spcPct val="100000"/>
              </a:lnSpc>
              <a:spcBef>
                <a:spcPts val="550"/>
              </a:spcBef>
              <a:spcAft>
                <a:spcPts val="0"/>
              </a:spcAft>
              <a:buNone/>
            </a:pPr>
            <a:r>
              <a:rPr lang="en-GB" sz="1700" i="1">
                <a:solidFill>
                  <a:srgbClr val="323130"/>
                </a:solidFill>
                <a:latin typeface="Raleway"/>
                <a:ea typeface="Raleway"/>
                <a:cs typeface="Raleway"/>
                <a:sym typeface="Raleway"/>
              </a:rPr>
              <a:t>“When I was a frontline practitioner would have been easier for me to say, yeah, I looked at, you know, the assessment paperwork they were doing at the Carer Centre in Murray and thought, well, I'll I'll just take that and adapt it and use it in my service. Whereas as you get up the ladder more strategically. It's harder to have those, like, you know, concrete impact stories.”</a:t>
            </a:r>
            <a:endParaRPr sz="1700" i="1">
              <a:solidFill>
                <a:srgbClr val="323130"/>
              </a:solidFill>
              <a:latin typeface="Raleway"/>
              <a:ea typeface="Raleway"/>
              <a:cs typeface="Raleway"/>
              <a:sym typeface="Raleway"/>
            </a:endParaRPr>
          </a:p>
          <a:p>
            <a:pPr marL="0" lvl="0" indent="0" algn="l" rtl="0">
              <a:lnSpc>
                <a:spcPct val="100000"/>
              </a:lnSpc>
              <a:spcBef>
                <a:spcPts val="550"/>
              </a:spcBef>
              <a:spcAft>
                <a:spcPts val="0"/>
              </a:spcAft>
              <a:buNone/>
            </a:pPr>
            <a:endParaRPr sz="1700" i="1">
              <a:solidFill>
                <a:srgbClr val="323130"/>
              </a:solidFill>
              <a:latin typeface="Raleway"/>
              <a:ea typeface="Raleway"/>
              <a:cs typeface="Raleway"/>
              <a:sym typeface="Raleway"/>
            </a:endParaRPr>
          </a:p>
          <a:p>
            <a:pPr marL="0" lvl="0" indent="0" algn="l" rtl="0">
              <a:lnSpc>
                <a:spcPct val="100000"/>
              </a:lnSpc>
              <a:spcBef>
                <a:spcPts val="550"/>
              </a:spcBef>
              <a:spcAft>
                <a:spcPts val="0"/>
              </a:spcAft>
              <a:buNone/>
            </a:pPr>
            <a:r>
              <a:rPr lang="en-GB" sz="1700" i="1">
                <a:solidFill>
                  <a:srgbClr val="323130"/>
                </a:solidFill>
                <a:latin typeface="Raleway"/>
                <a:ea typeface="Raleway"/>
                <a:cs typeface="Raleway"/>
                <a:sym typeface="Raleway"/>
              </a:rPr>
              <a:t>“It's a bit like pushing a boulder up the hill, you know, it's you just got to keep asking, keep at it. And it's small gains.”</a:t>
            </a:r>
            <a:endParaRPr sz="1700" i="1">
              <a:solidFill>
                <a:srgbClr val="323130"/>
              </a:solidFill>
              <a:latin typeface="Raleway"/>
              <a:ea typeface="Raleway"/>
              <a:cs typeface="Raleway"/>
              <a:sym typeface="Raleway"/>
            </a:endParaRPr>
          </a:p>
          <a:p>
            <a:pPr marL="0" lvl="0" indent="0" algn="l" rtl="0">
              <a:spcBef>
                <a:spcPts val="550"/>
              </a:spcBef>
              <a:spcAft>
                <a:spcPts val="1200"/>
              </a:spcAft>
              <a:buNone/>
            </a:pPr>
            <a:endParaRPr sz="1463">
              <a:solidFill>
                <a:schemeClr val="dk2"/>
              </a:solidFill>
              <a:highlight>
                <a:srgbClr val="FFFFFF"/>
              </a:highlight>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0"/>
          <p:cNvSpPr txBox="1">
            <a:spLocks noGrp="1"/>
          </p:cNvSpPr>
          <p:nvPr>
            <p:ph type="title"/>
          </p:nvPr>
        </p:nvSpPr>
        <p:spPr>
          <a:xfrm>
            <a:off x="281925" y="2084925"/>
            <a:ext cx="4045200" cy="1533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The PON directly contributes to local and national development</a:t>
            </a:r>
            <a:endParaRPr/>
          </a:p>
        </p:txBody>
      </p:sp>
      <p:sp>
        <p:nvSpPr>
          <p:cNvPr id="176" name="Google Shape;176;p30"/>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Clr>
                <a:schemeClr val="dk2"/>
              </a:buClr>
              <a:buSzPts val="1100"/>
              <a:buFont typeface="Arial"/>
              <a:buNone/>
            </a:pPr>
            <a:endParaRPr sz="1600" i="1">
              <a:latin typeface="Roboto"/>
              <a:ea typeface="Roboto"/>
              <a:cs typeface="Roboto"/>
              <a:sym typeface="Roboto"/>
            </a:endParaRPr>
          </a:p>
          <a:p>
            <a:pPr marL="0" lvl="0" indent="0" algn="l" rtl="0">
              <a:spcBef>
                <a:spcPts val="1200"/>
              </a:spcBef>
              <a:spcAft>
                <a:spcPts val="0"/>
              </a:spcAft>
              <a:buClr>
                <a:schemeClr val="dk2"/>
              </a:buClr>
              <a:buSzPts val="1100"/>
              <a:buFont typeface="Arial"/>
              <a:buNone/>
            </a:pPr>
            <a:r>
              <a:rPr lang="en-GB" sz="1600" i="1">
                <a:latin typeface="Roboto"/>
                <a:ea typeface="Roboto"/>
                <a:cs typeface="Roboto"/>
                <a:sym typeface="Roboto"/>
              </a:rPr>
              <a:t>“Opportunities to progress workstreams quicker by learning from work in other services” </a:t>
            </a:r>
            <a:endParaRPr sz="1600" i="1">
              <a:latin typeface="Roboto"/>
              <a:ea typeface="Roboto"/>
              <a:cs typeface="Roboto"/>
              <a:sym typeface="Roboto"/>
            </a:endParaRPr>
          </a:p>
          <a:p>
            <a:pPr marL="0" lvl="0" indent="0" algn="l" rtl="0">
              <a:spcBef>
                <a:spcPts val="1200"/>
              </a:spcBef>
              <a:spcAft>
                <a:spcPts val="1200"/>
              </a:spcAft>
              <a:buClr>
                <a:schemeClr val="dk2"/>
              </a:buClr>
              <a:buSzPts val="1100"/>
              <a:buFont typeface="Arial"/>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1"/>
          <p:cNvSpPr txBox="1">
            <a:spLocks noGrp="1"/>
          </p:cNvSpPr>
          <p:nvPr>
            <p:ph type="title"/>
          </p:nvPr>
        </p:nvSpPr>
        <p:spPr>
          <a:xfrm>
            <a:off x="311700" y="275859"/>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t>Stories of impact - more to come</a:t>
            </a:r>
            <a:endParaRPr dirty="0"/>
          </a:p>
        </p:txBody>
      </p:sp>
      <p:sp>
        <p:nvSpPr>
          <p:cNvPr id="182" name="Google Shape;182;p31"/>
          <p:cNvSpPr txBox="1">
            <a:spLocks noGrp="1"/>
          </p:cNvSpPr>
          <p:nvPr>
            <p:ph type="body" idx="1"/>
          </p:nvPr>
        </p:nvSpPr>
        <p:spPr>
          <a:xfrm>
            <a:off x="311700" y="705500"/>
            <a:ext cx="8756700" cy="40456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b="1" i="1" dirty="0">
                <a:solidFill>
                  <a:schemeClr val="dk2"/>
                </a:solidFill>
                <a:latin typeface="Raleway"/>
                <a:ea typeface="Raleway"/>
                <a:cs typeface="Raleway"/>
                <a:sym typeface="Raleway"/>
              </a:rPr>
              <a:t>A change in mindset:</a:t>
            </a:r>
            <a:r>
              <a:rPr lang="en-GB" i="1" dirty="0">
                <a:solidFill>
                  <a:schemeClr val="dk2"/>
                </a:solidFill>
                <a:latin typeface="Raleway"/>
                <a:ea typeface="Raleway"/>
                <a:cs typeface="Raleway"/>
                <a:sym typeface="Raleway"/>
              </a:rPr>
              <a:t> “As a frontline social worker being part of PON helped me to reflect on the way I engage with individuals and their families, the language I use and the role I play within the work I do.  As a team leader I have used these skills to encourage other social workers to reflect on their own practice and how they too can use a personal outcomes approach.”</a:t>
            </a:r>
            <a:endParaRPr i="1" dirty="0">
              <a:solidFill>
                <a:schemeClr val="dk2"/>
              </a:solidFill>
              <a:latin typeface="Raleway"/>
              <a:ea typeface="Raleway"/>
              <a:cs typeface="Raleway"/>
              <a:sym typeface="Raleway"/>
            </a:endParaRPr>
          </a:p>
          <a:p>
            <a:pPr marL="0" lvl="0" indent="0" algn="l" rtl="0">
              <a:lnSpc>
                <a:spcPct val="115000"/>
              </a:lnSpc>
              <a:spcBef>
                <a:spcPts val="1200"/>
              </a:spcBef>
              <a:spcAft>
                <a:spcPts val="0"/>
              </a:spcAft>
              <a:buNone/>
            </a:pPr>
            <a:r>
              <a:rPr lang="en-GB" b="1" i="1" dirty="0">
                <a:solidFill>
                  <a:schemeClr val="dk2"/>
                </a:solidFill>
                <a:latin typeface="Raleway"/>
                <a:ea typeface="Raleway"/>
                <a:cs typeface="Raleway"/>
                <a:sym typeface="Raleway"/>
              </a:rPr>
              <a:t>A change in processes: “</a:t>
            </a:r>
            <a:r>
              <a:rPr lang="en-GB" i="1" dirty="0">
                <a:solidFill>
                  <a:schemeClr val="dk2"/>
                </a:solidFill>
                <a:latin typeface="Raleway"/>
                <a:ea typeface="Raleway"/>
                <a:cs typeface="Raleway"/>
                <a:sym typeface="Raleway"/>
              </a:rPr>
              <a:t>And when we were looking around at good assessment techniques would support planning everything, then obviously personal outcomes approach came into that. So literally we took that those diagrams and put them in the toolkit because they're still relevant and they haven't been replaced.”</a:t>
            </a:r>
            <a:endParaRPr i="1" dirty="0">
              <a:solidFill>
                <a:schemeClr val="dk2"/>
              </a:solidFill>
              <a:latin typeface="Raleway"/>
              <a:ea typeface="Raleway"/>
              <a:cs typeface="Raleway"/>
              <a:sym typeface="Raleway"/>
            </a:endParaRPr>
          </a:p>
          <a:p>
            <a:pPr marL="0" lvl="0" indent="0" algn="l" rtl="0">
              <a:lnSpc>
                <a:spcPct val="115000"/>
              </a:lnSpc>
              <a:spcBef>
                <a:spcPts val="1000"/>
              </a:spcBef>
              <a:spcAft>
                <a:spcPts val="0"/>
              </a:spcAft>
              <a:buNone/>
            </a:pPr>
            <a:r>
              <a:rPr lang="en-GB" b="1" i="1" dirty="0">
                <a:solidFill>
                  <a:schemeClr val="dk2"/>
                </a:solidFill>
                <a:latin typeface="Raleway"/>
                <a:ea typeface="Raleway"/>
                <a:cs typeface="Raleway"/>
                <a:sym typeface="Raleway"/>
              </a:rPr>
              <a:t>Prioritising a ‘softer’ agenda even in crisis:</a:t>
            </a:r>
            <a:r>
              <a:rPr lang="en-GB" i="1" dirty="0">
                <a:solidFill>
                  <a:schemeClr val="dk2"/>
                </a:solidFill>
                <a:latin typeface="Raleway"/>
                <a:ea typeface="Raleway"/>
                <a:cs typeface="Raleway"/>
                <a:sym typeface="Raleway"/>
              </a:rPr>
              <a:t> </a:t>
            </a:r>
            <a:r>
              <a:rPr lang="en-GB" dirty="0">
                <a:solidFill>
                  <a:schemeClr val="dk2"/>
                </a:solidFill>
                <a:latin typeface="Raleway"/>
                <a:ea typeface="Raleway"/>
                <a:cs typeface="Raleway"/>
                <a:sym typeface="Raleway"/>
              </a:rPr>
              <a:t>Not losing sight of  personal outcomes in Infection prevention and control policies in care homes during COVID-19 and Guidance to help social workers respond to COVID-19.</a:t>
            </a:r>
            <a:endParaRPr dirty="0">
              <a:solidFill>
                <a:schemeClr val="dk2"/>
              </a:solidFill>
              <a:latin typeface="Raleway"/>
              <a:ea typeface="Raleway"/>
              <a:cs typeface="Raleway"/>
              <a:sym typeface="Raleway"/>
            </a:endParaRPr>
          </a:p>
          <a:p>
            <a:pPr marL="0" lvl="0" indent="0" algn="l" rtl="0">
              <a:lnSpc>
                <a:spcPct val="100000"/>
              </a:lnSpc>
              <a:spcBef>
                <a:spcPts val="1000"/>
              </a:spcBef>
              <a:spcAft>
                <a:spcPts val="550"/>
              </a:spcAft>
              <a:buNone/>
            </a:pPr>
            <a:endParaRPr sz="1400" i="1" dirty="0">
              <a:solidFill>
                <a:schemeClr val="dk2"/>
              </a:solidFill>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2"/>
          <p:cNvSpPr txBox="1">
            <a:spLocks noGrp="1"/>
          </p:cNvSpPr>
          <p:nvPr>
            <p:ph type="title"/>
          </p:nvPr>
        </p:nvSpPr>
        <p:spPr>
          <a:xfrm>
            <a:off x="311700" y="356883"/>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t>Stories of impact - more to come</a:t>
            </a:r>
            <a:endParaRPr dirty="0"/>
          </a:p>
        </p:txBody>
      </p:sp>
      <p:sp>
        <p:nvSpPr>
          <p:cNvPr id="188" name="Google Shape;188;p32"/>
          <p:cNvSpPr txBox="1">
            <a:spLocks noGrp="1"/>
          </p:cNvSpPr>
          <p:nvPr>
            <p:ph type="body" idx="1"/>
          </p:nvPr>
        </p:nvSpPr>
        <p:spPr>
          <a:xfrm>
            <a:off x="311700" y="881670"/>
            <a:ext cx="8756700" cy="41277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b="1" i="1" dirty="0">
                <a:solidFill>
                  <a:schemeClr val="dk2"/>
                </a:solidFill>
                <a:latin typeface="Raleway"/>
                <a:ea typeface="Raleway"/>
                <a:cs typeface="Raleway"/>
                <a:sym typeface="Raleway"/>
              </a:rPr>
              <a:t>Using networks and connections to improve policy development: “</a:t>
            </a:r>
            <a:r>
              <a:rPr lang="en-GB" i="1" dirty="0">
                <a:solidFill>
                  <a:schemeClr val="dk2"/>
                </a:solidFill>
                <a:latin typeface="Raleway"/>
                <a:ea typeface="Raleway"/>
                <a:cs typeface="Raleway"/>
                <a:sym typeface="Raleway"/>
              </a:rPr>
              <a:t>As an individual working in a national policy context the PON forum has facilitated vital links across statutory, 3rd Sector, academic and other partners that otherwise would be difficult.”</a:t>
            </a:r>
            <a:endParaRPr i="1" dirty="0">
              <a:solidFill>
                <a:schemeClr val="dk2"/>
              </a:solidFill>
              <a:latin typeface="Raleway"/>
              <a:ea typeface="Raleway"/>
              <a:cs typeface="Raleway"/>
              <a:sym typeface="Raleway"/>
            </a:endParaRPr>
          </a:p>
          <a:p>
            <a:pPr marL="0" lvl="0" indent="0" algn="l" rtl="0">
              <a:lnSpc>
                <a:spcPct val="115000"/>
              </a:lnSpc>
              <a:spcBef>
                <a:spcPts val="1000"/>
              </a:spcBef>
              <a:spcAft>
                <a:spcPts val="0"/>
              </a:spcAft>
              <a:buNone/>
            </a:pPr>
            <a:r>
              <a:rPr lang="en-GB" b="1" i="1" dirty="0">
                <a:solidFill>
                  <a:schemeClr val="dk2"/>
                </a:solidFill>
                <a:latin typeface="Raleway"/>
                <a:ea typeface="Raleway"/>
                <a:cs typeface="Raleway"/>
                <a:sym typeface="Raleway"/>
              </a:rPr>
              <a:t>Cross-nation impact: </a:t>
            </a:r>
            <a:r>
              <a:rPr lang="en-GB" dirty="0">
                <a:solidFill>
                  <a:schemeClr val="dk2"/>
                </a:solidFill>
                <a:latin typeface="Raleway"/>
                <a:ea typeface="Raleway"/>
                <a:cs typeface="Raleway"/>
                <a:sym typeface="Raleway"/>
              </a:rPr>
              <a:t>The development of outcomes-focussed Recording and measuring guidance for Social Care Wales, impact on early development of outcomes culture and practice in Australia</a:t>
            </a:r>
            <a:endParaRPr dirty="0">
              <a:solidFill>
                <a:schemeClr val="dk2"/>
              </a:solidFill>
              <a:latin typeface="Raleway"/>
              <a:ea typeface="Raleway"/>
              <a:cs typeface="Raleway"/>
              <a:sym typeface="Raleway"/>
            </a:endParaRPr>
          </a:p>
          <a:p>
            <a:pPr marL="0" lvl="0" indent="0" algn="l" rtl="0">
              <a:lnSpc>
                <a:spcPct val="115000"/>
              </a:lnSpc>
              <a:spcBef>
                <a:spcPts val="1000"/>
              </a:spcBef>
              <a:spcAft>
                <a:spcPts val="550"/>
              </a:spcAft>
              <a:buNone/>
            </a:pPr>
            <a:r>
              <a:rPr lang="en-GB" b="1" i="1" dirty="0">
                <a:solidFill>
                  <a:schemeClr val="dk2"/>
                </a:solidFill>
                <a:latin typeface="Raleway"/>
                <a:ea typeface="Raleway"/>
                <a:cs typeface="Raleway"/>
                <a:sym typeface="Raleway"/>
              </a:rPr>
              <a:t>Noticing, recording and celebrating ‘hidden’ outcomes: “</a:t>
            </a:r>
            <a:r>
              <a:rPr lang="en-GB" i="1" dirty="0">
                <a:solidFill>
                  <a:schemeClr val="dk2"/>
                </a:solidFill>
                <a:latin typeface="Raleway"/>
                <a:ea typeface="Raleway"/>
                <a:cs typeface="Raleway"/>
                <a:sym typeface="Raleway"/>
              </a:rPr>
              <a:t>More recently input regarding evaluating lower level non funded supports has resulted in establishing some events in my HSCP to work with leaders of local clubs and groups for older people to design an evaluation form linked to outcomes.”</a:t>
            </a:r>
            <a:endParaRPr i="1" dirty="0">
              <a:solidFill>
                <a:schemeClr val="dk2"/>
              </a:solidFill>
              <a:latin typeface="Raleway"/>
              <a:ea typeface="Raleway"/>
              <a:cs typeface="Raleway"/>
              <a:sym typeface="Raleway"/>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3"/>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Central challenges to PON’s aims and values</a:t>
            </a:r>
            <a:endParaRPr/>
          </a:p>
        </p:txBody>
      </p:sp>
      <p:sp>
        <p:nvSpPr>
          <p:cNvPr id="194" name="Google Shape;194;p33"/>
          <p:cNvSpPr txBox="1">
            <a:spLocks noGrp="1"/>
          </p:cNvSpPr>
          <p:nvPr>
            <p:ph type="body" idx="1"/>
          </p:nvPr>
        </p:nvSpPr>
        <p:spPr>
          <a:xfrm>
            <a:off x="311700" y="1068425"/>
            <a:ext cx="5193000" cy="34164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935"/>
              <a:buNone/>
            </a:pPr>
            <a:r>
              <a:rPr lang="en-GB" sz="1590">
                <a:solidFill>
                  <a:schemeClr val="dk2"/>
                </a:solidFill>
              </a:rPr>
              <a:t>Acknowledgement of the cyclical nature of policy and development</a:t>
            </a:r>
            <a:endParaRPr sz="1590">
              <a:solidFill>
                <a:schemeClr val="dk2"/>
              </a:solidFill>
            </a:endParaRPr>
          </a:p>
          <a:p>
            <a:pPr marL="0" lvl="0" indent="0" algn="l" rtl="0">
              <a:lnSpc>
                <a:spcPct val="105000"/>
              </a:lnSpc>
              <a:spcBef>
                <a:spcPts val="1200"/>
              </a:spcBef>
              <a:spcAft>
                <a:spcPts val="0"/>
              </a:spcAft>
              <a:buSzPts val="935"/>
              <a:buNone/>
            </a:pPr>
            <a:r>
              <a:rPr lang="en-GB" sz="1590">
                <a:solidFill>
                  <a:schemeClr val="dk2"/>
                </a:solidFill>
              </a:rPr>
              <a:t>Addressing central challenges head on ie. the tension between outcomes based approaches and the current commissioning, reporting and regulatory processes.</a:t>
            </a:r>
            <a:endParaRPr sz="1590">
              <a:solidFill>
                <a:schemeClr val="dk2"/>
              </a:solidFill>
            </a:endParaRPr>
          </a:p>
          <a:p>
            <a:pPr marL="0" lvl="0" indent="0" algn="l" rtl="0">
              <a:lnSpc>
                <a:spcPct val="105000"/>
              </a:lnSpc>
              <a:spcBef>
                <a:spcPts val="1200"/>
              </a:spcBef>
              <a:spcAft>
                <a:spcPts val="0"/>
              </a:spcAft>
              <a:buSzPts val="935"/>
              <a:buNone/>
            </a:pPr>
            <a:r>
              <a:rPr lang="en-GB" sz="1590">
                <a:solidFill>
                  <a:schemeClr val="dk2"/>
                </a:solidFill>
              </a:rPr>
              <a:t>Meeting the needs of a diverse network - some of whom are exploring personal outcomes approaches for the first time, others who are ready to explore new paths</a:t>
            </a:r>
            <a:endParaRPr sz="1590">
              <a:solidFill>
                <a:schemeClr val="dk2"/>
              </a:solidFill>
            </a:endParaRPr>
          </a:p>
          <a:p>
            <a:pPr marL="0" lvl="0" indent="0" algn="l" rtl="0">
              <a:lnSpc>
                <a:spcPct val="105000"/>
              </a:lnSpc>
              <a:spcBef>
                <a:spcPts val="1200"/>
              </a:spcBef>
              <a:spcAft>
                <a:spcPts val="1200"/>
              </a:spcAft>
              <a:buSzPts val="935"/>
              <a:buNone/>
            </a:pPr>
            <a:r>
              <a:rPr lang="en-GB" sz="1590" i="1">
                <a:solidFill>
                  <a:schemeClr val="dk2"/>
                </a:solidFill>
              </a:rPr>
              <a:t>“We over policy, we over medicalise, we overprocess and I think the network keeps pulling you back to what is it what we are trying to do”</a:t>
            </a:r>
            <a:endParaRPr sz="1590" i="1">
              <a:solidFill>
                <a:schemeClr val="dk2"/>
              </a:solidFill>
            </a:endParaRPr>
          </a:p>
        </p:txBody>
      </p:sp>
      <p:pic>
        <p:nvPicPr>
          <p:cNvPr id="195" name="Google Shape;195;p33"/>
          <p:cNvPicPr preferRelativeResize="0"/>
          <p:nvPr/>
        </p:nvPicPr>
        <p:blipFill>
          <a:blip r:embed="rId3">
            <a:alphaModFix/>
          </a:blip>
          <a:stretch>
            <a:fillRect/>
          </a:stretch>
        </p:blipFill>
        <p:spPr>
          <a:xfrm>
            <a:off x="5708900" y="1269200"/>
            <a:ext cx="3041276" cy="18247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grpSp>
        <p:nvGrpSpPr>
          <p:cNvPr id="200" name="Google Shape;200;p34"/>
          <p:cNvGrpSpPr/>
          <p:nvPr/>
        </p:nvGrpSpPr>
        <p:grpSpPr>
          <a:xfrm>
            <a:off x="2902488" y="902232"/>
            <a:ext cx="3339000" cy="3339000"/>
            <a:chOff x="2902488" y="902232"/>
            <a:chExt cx="3339000" cy="3339000"/>
          </a:xfrm>
        </p:grpSpPr>
        <p:sp>
          <p:nvSpPr>
            <p:cNvPr id="201" name="Google Shape;201;p34"/>
            <p:cNvSpPr/>
            <p:nvPr/>
          </p:nvSpPr>
          <p:spPr>
            <a:xfrm rot="-5400000">
              <a:off x="2902488" y="902232"/>
              <a:ext cx="3339000" cy="3339000"/>
            </a:xfrm>
            <a:prstGeom prst="ellipse">
              <a:avLst/>
            </a:prstGeom>
            <a:noFill/>
            <a:ln w="19050" cap="flat" cmpd="sng">
              <a:solidFill>
                <a:srgbClr val="1D7E74"/>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2" name="Google Shape;202;p34"/>
            <p:cNvSpPr/>
            <p:nvPr/>
          </p:nvSpPr>
          <p:spPr>
            <a:xfrm>
              <a:off x="3123875" y="1123625"/>
              <a:ext cx="2896500" cy="2896200"/>
            </a:xfrm>
            <a:prstGeom prst="pie">
              <a:avLst>
                <a:gd name="adj1" fmla="val 2689583"/>
                <a:gd name="adj2" fmla="val 13510993"/>
              </a:avLst>
            </a:prstGeom>
            <a:solidFill>
              <a:srgbClr val="83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203" name="Google Shape;203;p34"/>
          <p:cNvGrpSpPr/>
          <p:nvPr/>
        </p:nvGrpSpPr>
        <p:grpSpPr>
          <a:xfrm>
            <a:off x="3664038" y="1663782"/>
            <a:ext cx="1815900" cy="1815900"/>
            <a:chOff x="3664038" y="1663782"/>
            <a:chExt cx="1815900" cy="1815900"/>
          </a:xfrm>
        </p:grpSpPr>
        <p:sp>
          <p:nvSpPr>
            <p:cNvPr id="204" name="Google Shape;204;p34"/>
            <p:cNvSpPr/>
            <p:nvPr/>
          </p:nvSpPr>
          <p:spPr>
            <a:xfrm>
              <a:off x="3664038" y="1663782"/>
              <a:ext cx="1815900" cy="1815900"/>
            </a:xfrm>
            <a:prstGeom prst="ellipse">
              <a:avLst/>
            </a:prstGeom>
            <a:solidFill>
              <a:srgbClr val="1B786E"/>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5" name="Google Shape;205;p34"/>
            <p:cNvSpPr txBox="1"/>
            <p:nvPr/>
          </p:nvSpPr>
          <p:spPr>
            <a:xfrm>
              <a:off x="3899988" y="2158482"/>
              <a:ext cx="1344000" cy="826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b="1">
                  <a:solidFill>
                    <a:srgbClr val="FFFFFF"/>
                  </a:solidFill>
                  <a:latin typeface="Roboto"/>
                  <a:ea typeface="Roboto"/>
                  <a:cs typeface="Roboto"/>
                  <a:sym typeface="Roboto"/>
                </a:rPr>
                <a:t>Lorem ipsum congue</a:t>
              </a:r>
              <a:endParaRPr sz="1800" b="1">
                <a:solidFill>
                  <a:srgbClr val="FFFFFF"/>
                </a:solidFill>
                <a:latin typeface="Roboto"/>
                <a:ea typeface="Roboto"/>
                <a:cs typeface="Roboto"/>
                <a:sym typeface="Roboto"/>
              </a:endParaRPr>
            </a:p>
          </p:txBody>
        </p:sp>
      </p:grpSp>
      <p:grpSp>
        <p:nvGrpSpPr>
          <p:cNvPr id="206" name="Google Shape;206;p34"/>
          <p:cNvGrpSpPr/>
          <p:nvPr/>
        </p:nvGrpSpPr>
        <p:grpSpPr>
          <a:xfrm>
            <a:off x="2724708" y="729374"/>
            <a:ext cx="1203778" cy="1193199"/>
            <a:chOff x="2859873" y="853971"/>
            <a:chExt cx="1068600" cy="1068600"/>
          </a:xfrm>
        </p:grpSpPr>
        <p:sp>
          <p:nvSpPr>
            <p:cNvPr id="207" name="Google Shape;207;p34"/>
            <p:cNvSpPr/>
            <p:nvPr/>
          </p:nvSpPr>
          <p:spPr>
            <a:xfrm>
              <a:off x="2859873" y="853971"/>
              <a:ext cx="1068600" cy="1068600"/>
            </a:xfrm>
            <a:prstGeom prst="ellipse">
              <a:avLst/>
            </a:prstGeom>
            <a:solidFill>
              <a:srgbClr val="155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8" name="Google Shape;208;p34"/>
            <p:cNvSpPr txBox="1"/>
            <p:nvPr/>
          </p:nvSpPr>
          <p:spPr>
            <a:xfrm>
              <a:off x="3012800" y="1022197"/>
              <a:ext cx="762600" cy="732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200">
                  <a:solidFill>
                    <a:srgbClr val="FFFFFF"/>
                  </a:solidFill>
                  <a:latin typeface="Roboto"/>
                  <a:ea typeface="Roboto"/>
                  <a:cs typeface="Roboto"/>
                  <a:sym typeface="Roboto"/>
                </a:rPr>
                <a:t>Self Directed Support</a:t>
              </a:r>
              <a:endParaRPr sz="1200">
                <a:solidFill>
                  <a:srgbClr val="FFFFFF"/>
                </a:solidFill>
                <a:latin typeface="Roboto"/>
                <a:ea typeface="Roboto"/>
                <a:cs typeface="Roboto"/>
                <a:sym typeface="Roboto"/>
              </a:endParaRPr>
            </a:p>
          </p:txBody>
        </p:sp>
      </p:grpSp>
      <p:grpSp>
        <p:nvGrpSpPr>
          <p:cNvPr id="209" name="Google Shape;209;p34"/>
          <p:cNvGrpSpPr/>
          <p:nvPr/>
        </p:nvGrpSpPr>
        <p:grpSpPr>
          <a:xfrm>
            <a:off x="5214449" y="3234261"/>
            <a:ext cx="1271100" cy="1283495"/>
            <a:chOff x="5214448" y="3234278"/>
            <a:chExt cx="1068600" cy="1068600"/>
          </a:xfrm>
        </p:grpSpPr>
        <p:sp>
          <p:nvSpPr>
            <p:cNvPr id="210" name="Google Shape;210;p34"/>
            <p:cNvSpPr/>
            <p:nvPr/>
          </p:nvSpPr>
          <p:spPr>
            <a:xfrm>
              <a:off x="5214448" y="3234278"/>
              <a:ext cx="1068600" cy="1068600"/>
            </a:xfrm>
            <a:prstGeom prst="ellipse">
              <a:avLst/>
            </a:prstGeom>
            <a:solidFill>
              <a:srgbClr val="155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1" name="Google Shape;211;p34"/>
            <p:cNvSpPr txBox="1"/>
            <p:nvPr/>
          </p:nvSpPr>
          <p:spPr>
            <a:xfrm>
              <a:off x="5367375" y="3402503"/>
              <a:ext cx="762600" cy="732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200">
                  <a:solidFill>
                    <a:srgbClr val="FFFFFF"/>
                  </a:solidFill>
                  <a:latin typeface="Roboto"/>
                  <a:ea typeface="Roboto"/>
                  <a:cs typeface="Roboto"/>
                  <a:sym typeface="Roboto"/>
                </a:rPr>
                <a:t>The Promise</a:t>
              </a:r>
              <a:endParaRPr sz="1200">
                <a:solidFill>
                  <a:srgbClr val="FFFFFF"/>
                </a:solidFill>
                <a:latin typeface="Roboto"/>
                <a:ea typeface="Roboto"/>
                <a:cs typeface="Roboto"/>
                <a:sym typeface="Roboto"/>
              </a:endParaRPr>
            </a:p>
          </p:txBody>
        </p:sp>
      </p:grpSp>
      <p:grpSp>
        <p:nvGrpSpPr>
          <p:cNvPr id="212" name="Google Shape;212;p34"/>
          <p:cNvGrpSpPr/>
          <p:nvPr/>
        </p:nvGrpSpPr>
        <p:grpSpPr>
          <a:xfrm>
            <a:off x="3664038" y="1663782"/>
            <a:ext cx="1815900" cy="1815900"/>
            <a:chOff x="3664038" y="1663782"/>
            <a:chExt cx="1815900" cy="1815900"/>
          </a:xfrm>
        </p:grpSpPr>
        <p:sp>
          <p:nvSpPr>
            <p:cNvPr id="213" name="Google Shape;213;p34"/>
            <p:cNvSpPr/>
            <p:nvPr/>
          </p:nvSpPr>
          <p:spPr>
            <a:xfrm>
              <a:off x="3664038" y="1663782"/>
              <a:ext cx="1815900" cy="1815900"/>
            </a:xfrm>
            <a:prstGeom prst="ellipse">
              <a:avLst/>
            </a:prstGeom>
            <a:solidFill>
              <a:srgbClr val="1B786E"/>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4" name="Google Shape;214;p34"/>
            <p:cNvSpPr txBox="1"/>
            <p:nvPr/>
          </p:nvSpPr>
          <p:spPr>
            <a:xfrm>
              <a:off x="3899988" y="2158482"/>
              <a:ext cx="1344000" cy="826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b="1">
                  <a:solidFill>
                    <a:srgbClr val="FFFFFF"/>
                  </a:solidFill>
                  <a:latin typeface="Roboto"/>
                  <a:ea typeface="Roboto"/>
                  <a:cs typeface="Roboto"/>
                  <a:sym typeface="Roboto"/>
                </a:rPr>
                <a:t>Personal outcomes </a:t>
              </a:r>
              <a:endParaRPr sz="1800" b="1">
                <a:solidFill>
                  <a:srgbClr val="FFFFFF"/>
                </a:solidFill>
                <a:latin typeface="Roboto"/>
                <a:ea typeface="Roboto"/>
                <a:cs typeface="Roboto"/>
                <a:sym typeface="Roboto"/>
              </a:endParaRPr>
            </a:p>
          </p:txBody>
        </p:sp>
      </p:grpSp>
      <p:grpSp>
        <p:nvGrpSpPr>
          <p:cNvPr id="215" name="Google Shape;215;p34"/>
          <p:cNvGrpSpPr/>
          <p:nvPr/>
        </p:nvGrpSpPr>
        <p:grpSpPr>
          <a:xfrm>
            <a:off x="4042084" y="321224"/>
            <a:ext cx="1203778" cy="1193199"/>
            <a:chOff x="2859873" y="853971"/>
            <a:chExt cx="1068600" cy="1068600"/>
          </a:xfrm>
        </p:grpSpPr>
        <p:sp>
          <p:nvSpPr>
            <p:cNvPr id="216" name="Google Shape;216;p34"/>
            <p:cNvSpPr/>
            <p:nvPr/>
          </p:nvSpPr>
          <p:spPr>
            <a:xfrm>
              <a:off x="2859873" y="853971"/>
              <a:ext cx="1068600" cy="1068600"/>
            </a:xfrm>
            <a:prstGeom prst="ellipse">
              <a:avLst/>
            </a:prstGeom>
            <a:solidFill>
              <a:srgbClr val="155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7" name="Google Shape;217;p34"/>
            <p:cNvSpPr txBox="1"/>
            <p:nvPr/>
          </p:nvSpPr>
          <p:spPr>
            <a:xfrm>
              <a:off x="3012800" y="1022197"/>
              <a:ext cx="762600" cy="732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200">
                  <a:solidFill>
                    <a:srgbClr val="FFFFFF"/>
                  </a:solidFill>
                  <a:latin typeface="Roboto"/>
                  <a:ea typeface="Roboto"/>
                  <a:cs typeface="Roboto"/>
                  <a:sym typeface="Roboto"/>
                </a:rPr>
                <a:t>National Care Service</a:t>
              </a:r>
              <a:endParaRPr sz="1200">
                <a:solidFill>
                  <a:srgbClr val="FFFFFF"/>
                </a:solidFill>
                <a:latin typeface="Roboto"/>
                <a:ea typeface="Roboto"/>
                <a:cs typeface="Roboto"/>
                <a:sym typeface="Roboto"/>
              </a:endParaRPr>
            </a:p>
          </p:txBody>
        </p:sp>
      </p:grpSp>
      <p:grpSp>
        <p:nvGrpSpPr>
          <p:cNvPr id="218" name="Google Shape;218;p34"/>
          <p:cNvGrpSpPr/>
          <p:nvPr/>
        </p:nvGrpSpPr>
        <p:grpSpPr>
          <a:xfrm>
            <a:off x="3829455" y="3633362"/>
            <a:ext cx="1271100" cy="1283495"/>
            <a:chOff x="5214448" y="3234278"/>
            <a:chExt cx="1068600" cy="1068600"/>
          </a:xfrm>
        </p:grpSpPr>
        <p:sp>
          <p:nvSpPr>
            <p:cNvPr id="219" name="Google Shape;219;p34"/>
            <p:cNvSpPr/>
            <p:nvPr/>
          </p:nvSpPr>
          <p:spPr>
            <a:xfrm>
              <a:off x="5214448" y="3234278"/>
              <a:ext cx="1068600" cy="1068600"/>
            </a:xfrm>
            <a:prstGeom prst="ellipse">
              <a:avLst/>
            </a:prstGeom>
            <a:solidFill>
              <a:srgbClr val="155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20" name="Google Shape;220;p34"/>
            <p:cNvSpPr txBox="1"/>
            <p:nvPr/>
          </p:nvSpPr>
          <p:spPr>
            <a:xfrm>
              <a:off x="5367375" y="3402503"/>
              <a:ext cx="762600" cy="732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200">
                  <a:solidFill>
                    <a:srgbClr val="FFFFFF"/>
                  </a:solidFill>
                  <a:latin typeface="Roboto"/>
                  <a:ea typeface="Roboto"/>
                  <a:cs typeface="Roboto"/>
                  <a:sym typeface="Roboto"/>
                </a:rPr>
                <a:t>Trauma Informed practice</a:t>
              </a:r>
              <a:endParaRPr sz="1200">
                <a:solidFill>
                  <a:srgbClr val="FFFFFF"/>
                </a:solidFill>
                <a:latin typeface="Roboto"/>
                <a:ea typeface="Roboto"/>
                <a:cs typeface="Roboto"/>
                <a:sym typeface="Roboto"/>
              </a:endParaRPr>
            </a:p>
          </p:txBody>
        </p:sp>
      </p:grpSp>
      <p:grpSp>
        <p:nvGrpSpPr>
          <p:cNvPr id="221" name="Google Shape;221;p34"/>
          <p:cNvGrpSpPr/>
          <p:nvPr/>
        </p:nvGrpSpPr>
        <p:grpSpPr>
          <a:xfrm>
            <a:off x="1698610" y="2040940"/>
            <a:ext cx="1815872" cy="1815872"/>
            <a:chOff x="5214448" y="3234278"/>
            <a:chExt cx="1068600" cy="1068600"/>
          </a:xfrm>
        </p:grpSpPr>
        <p:sp>
          <p:nvSpPr>
            <p:cNvPr id="222" name="Google Shape;222;p34"/>
            <p:cNvSpPr/>
            <p:nvPr/>
          </p:nvSpPr>
          <p:spPr>
            <a:xfrm>
              <a:off x="5214448" y="3234278"/>
              <a:ext cx="1068600" cy="1068600"/>
            </a:xfrm>
            <a:prstGeom prst="ellipse">
              <a:avLst/>
            </a:prstGeom>
            <a:solidFill>
              <a:srgbClr val="155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23" name="Google Shape;223;p34"/>
            <p:cNvSpPr txBox="1"/>
            <p:nvPr/>
          </p:nvSpPr>
          <p:spPr>
            <a:xfrm>
              <a:off x="5367375" y="3402503"/>
              <a:ext cx="762600" cy="732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200">
                  <a:solidFill>
                    <a:srgbClr val="FFFFFF"/>
                  </a:solidFill>
                  <a:latin typeface="Roboto"/>
                  <a:ea typeface="Roboto"/>
                  <a:cs typeface="Roboto"/>
                  <a:sym typeface="Roboto"/>
                </a:rPr>
                <a:t>Ethical commissioning/outcomes based commissioning</a:t>
              </a:r>
              <a:endParaRPr sz="1200">
                <a:solidFill>
                  <a:srgbClr val="FFFFFF"/>
                </a:solidFill>
                <a:latin typeface="Roboto"/>
                <a:ea typeface="Roboto"/>
                <a:cs typeface="Roboto"/>
                <a:sym typeface="Roboto"/>
              </a:endParaRPr>
            </a:p>
          </p:txBody>
        </p:sp>
      </p:grpSp>
      <p:grpSp>
        <p:nvGrpSpPr>
          <p:cNvPr id="224" name="Google Shape;224;p34"/>
          <p:cNvGrpSpPr/>
          <p:nvPr/>
        </p:nvGrpSpPr>
        <p:grpSpPr>
          <a:xfrm>
            <a:off x="5631239" y="1916220"/>
            <a:ext cx="1203778" cy="1193199"/>
            <a:chOff x="5214448" y="3234278"/>
            <a:chExt cx="1068600" cy="1068600"/>
          </a:xfrm>
        </p:grpSpPr>
        <p:sp>
          <p:nvSpPr>
            <p:cNvPr id="225" name="Google Shape;225;p34"/>
            <p:cNvSpPr/>
            <p:nvPr/>
          </p:nvSpPr>
          <p:spPr>
            <a:xfrm>
              <a:off x="5214448" y="3234278"/>
              <a:ext cx="1068600" cy="1068600"/>
            </a:xfrm>
            <a:prstGeom prst="ellipse">
              <a:avLst/>
            </a:prstGeom>
            <a:solidFill>
              <a:srgbClr val="155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26" name="Google Shape;226;p34"/>
            <p:cNvSpPr txBox="1"/>
            <p:nvPr/>
          </p:nvSpPr>
          <p:spPr>
            <a:xfrm>
              <a:off x="5367375" y="3402503"/>
              <a:ext cx="762600" cy="732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200">
                  <a:solidFill>
                    <a:srgbClr val="FFFFFF"/>
                  </a:solidFill>
                  <a:latin typeface="Roboto"/>
                  <a:ea typeface="Roboto"/>
                  <a:cs typeface="Roboto"/>
                  <a:sym typeface="Roboto"/>
                </a:rPr>
                <a:t>The Feeley Review</a:t>
              </a:r>
              <a:endParaRPr sz="1200">
                <a:solidFill>
                  <a:srgbClr val="FFFFFF"/>
                </a:solidFill>
                <a:latin typeface="Roboto"/>
                <a:ea typeface="Roboto"/>
                <a:cs typeface="Roboto"/>
                <a:sym typeface="Roboto"/>
              </a:endParaRPr>
            </a:p>
          </p:txBody>
        </p:sp>
      </p:grpSp>
      <p:grpSp>
        <p:nvGrpSpPr>
          <p:cNvPr id="227" name="Google Shape;227;p34"/>
          <p:cNvGrpSpPr/>
          <p:nvPr/>
        </p:nvGrpSpPr>
        <p:grpSpPr>
          <a:xfrm>
            <a:off x="5356864" y="723171"/>
            <a:ext cx="1203778" cy="1193199"/>
            <a:chOff x="5214448" y="3234278"/>
            <a:chExt cx="1068600" cy="1068600"/>
          </a:xfrm>
        </p:grpSpPr>
        <p:sp>
          <p:nvSpPr>
            <p:cNvPr id="228" name="Google Shape;228;p34"/>
            <p:cNvSpPr/>
            <p:nvPr/>
          </p:nvSpPr>
          <p:spPr>
            <a:xfrm>
              <a:off x="5214448" y="3234278"/>
              <a:ext cx="1068600" cy="1068600"/>
            </a:xfrm>
            <a:prstGeom prst="ellipse">
              <a:avLst/>
            </a:prstGeom>
            <a:solidFill>
              <a:srgbClr val="155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29" name="Google Shape;229;p34"/>
            <p:cNvSpPr txBox="1"/>
            <p:nvPr/>
          </p:nvSpPr>
          <p:spPr>
            <a:xfrm>
              <a:off x="5367375" y="3402503"/>
              <a:ext cx="762600" cy="732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200">
                  <a:solidFill>
                    <a:srgbClr val="FFFFFF"/>
                  </a:solidFill>
                  <a:latin typeface="Roboto"/>
                  <a:ea typeface="Roboto"/>
                  <a:cs typeface="Roboto"/>
                  <a:sym typeface="Roboto"/>
                </a:rPr>
                <a:t>GIRFEC/GIRFEE</a:t>
              </a:r>
              <a:endParaRPr sz="1200">
                <a:solidFill>
                  <a:srgbClr val="FFFFFF"/>
                </a:solidFill>
                <a:latin typeface="Roboto"/>
                <a:ea typeface="Roboto"/>
                <a:cs typeface="Roboto"/>
                <a:sym typeface="Roboto"/>
              </a:endParaRPr>
            </a:p>
          </p:txBody>
        </p:sp>
      </p:grpSp>
      <p:sp>
        <p:nvSpPr>
          <p:cNvPr id="230" name="Google Shape;230;p34"/>
          <p:cNvSpPr txBox="1"/>
          <p:nvPr/>
        </p:nvSpPr>
        <p:spPr>
          <a:xfrm>
            <a:off x="266050" y="154575"/>
            <a:ext cx="3563400" cy="57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000">
                <a:solidFill>
                  <a:schemeClr val="lt1"/>
                </a:solidFill>
                <a:latin typeface="Raleway"/>
                <a:ea typeface="Raleway"/>
                <a:cs typeface="Raleway"/>
                <a:sym typeface="Raleway"/>
              </a:rPr>
              <a:t>More than just an add on…</a:t>
            </a:r>
            <a:endParaRPr sz="2000">
              <a:solidFill>
                <a:schemeClr val="lt1"/>
              </a:solidFill>
              <a:latin typeface="Raleway"/>
              <a:ea typeface="Raleway"/>
              <a:cs typeface="Raleway"/>
              <a:sym typeface="Raleway"/>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graphicFrame>
        <p:nvGraphicFramePr>
          <p:cNvPr id="235" name="Google Shape;235;p35"/>
          <p:cNvGraphicFramePr/>
          <p:nvPr>
            <p:extLst>
              <p:ext uri="{D42A27DB-BD31-4B8C-83A1-F6EECF244321}">
                <p14:modId xmlns:p14="http://schemas.microsoft.com/office/powerpoint/2010/main" val="2391950794"/>
              </p:ext>
            </p:extLst>
          </p:nvPr>
        </p:nvGraphicFramePr>
        <p:xfrm>
          <a:off x="287225" y="263738"/>
          <a:ext cx="8613900" cy="4655193"/>
        </p:xfrm>
        <a:graphic>
          <a:graphicData uri="http://schemas.openxmlformats.org/drawingml/2006/table">
            <a:tbl>
              <a:tblPr>
                <a:noFill/>
                <a:tableStyleId>{2500B05A-901D-4CF9-A30D-717DBEEC3795}</a:tableStyleId>
              </a:tblPr>
              <a:tblGrid>
                <a:gridCol w="4037675">
                  <a:extLst>
                    <a:ext uri="{9D8B030D-6E8A-4147-A177-3AD203B41FA5}">
                      <a16:colId xmlns:a16="http://schemas.microsoft.com/office/drawing/2014/main" val="20000"/>
                    </a:ext>
                  </a:extLst>
                </a:gridCol>
                <a:gridCol w="4576225">
                  <a:extLst>
                    <a:ext uri="{9D8B030D-6E8A-4147-A177-3AD203B41FA5}">
                      <a16:colId xmlns:a16="http://schemas.microsoft.com/office/drawing/2014/main" val="20001"/>
                    </a:ext>
                  </a:extLst>
                </a:gridCol>
              </a:tblGrid>
              <a:tr h="461175">
                <a:tc>
                  <a:txBody>
                    <a:bodyPr/>
                    <a:lstStyle/>
                    <a:p>
                      <a:pPr marL="0" lvl="0" indent="0" algn="l" rtl="0">
                        <a:spcBef>
                          <a:spcPts val="0"/>
                        </a:spcBef>
                        <a:spcAft>
                          <a:spcPts val="0"/>
                        </a:spcAft>
                        <a:buNone/>
                      </a:pPr>
                      <a:r>
                        <a:rPr lang="en-GB" sz="1600" b="1">
                          <a:solidFill>
                            <a:srgbClr val="212121"/>
                          </a:solidFill>
                          <a:latin typeface="Raleway"/>
                          <a:ea typeface="Raleway"/>
                          <a:cs typeface="Raleway"/>
                          <a:sym typeface="Raleway"/>
                        </a:rPr>
                        <a:t>Practical recommendations</a:t>
                      </a:r>
                      <a:endParaRPr sz="1600" b="1">
                        <a:solidFill>
                          <a:srgbClr val="212121"/>
                        </a:solidFill>
                        <a:latin typeface="Raleway"/>
                        <a:ea typeface="Raleway"/>
                        <a:cs typeface="Raleway"/>
                        <a:sym typeface="Raleway"/>
                      </a:endParaRPr>
                    </a:p>
                  </a:txBody>
                  <a:tcPr marL="91425" marR="91425" marT="91425" marB="91425">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tcPr>
                </a:tc>
                <a:tc>
                  <a:txBody>
                    <a:bodyPr/>
                    <a:lstStyle/>
                    <a:p>
                      <a:pPr marL="0" lvl="0" indent="0" algn="l" rtl="0">
                        <a:spcBef>
                          <a:spcPts val="0"/>
                        </a:spcBef>
                        <a:spcAft>
                          <a:spcPts val="0"/>
                        </a:spcAft>
                        <a:buNone/>
                      </a:pPr>
                      <a:r>
                        <a:rPr lang="en-GB" sz="1600" b="1">
                          <a:solidFill>
                            <a:srgbClr val="212121"/>
                          </a:solidFill>
                          <a:latin typeface="Raleway"/>
                          <a:ea typeface="Raleway"/>
                          <a:cs typeface="Raleway"/>
                          <a:sym typeface="Raleway"/>
                        </a:rPr>
                        <a:t>Strategic recommendations</a:t>
                      </a:r>
                      <a:endParaRPr sz="1600" b="1">
                        <a:solidFill>
                          <a:srgbClr val="212121"/>
                        </a:solidFill>
                        <a:latin typeface="Raleway"/>
                        <a:ea typeface="Raleway"/>
                        <a:cs typeface="Raleway"/>
                        <a:sym typeface="Raleway"/>
                      </a:endParaRPr>
                    </a:p>
                  </a:txBody>
                  <a:tcPr marL="91425" marR="91425" marT="91425" marB="91425">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tcPr>
                </a:tc>
                <a:extLst>
                  <a:ext uri="{0D108BD9-81ED-4DB2-BD59-A6C34878D82A}">
                    <a16:rowId xmlns:a16="http://schemas.microsoft.com/office/drawing/2014/main" val="10000"/>
                  </a:ext>
                </a:extLst>
              </a:tr>
              <a:tr h="4073625">
                <a:tc>
                  <a:txBody>
                    <a:bodyPr/>
                    <a:lstStyle/>
                    <a:p>
                      <a:pPr marL="457200" lvl="0" indent="-330200" algn="l" rtl="0">
                        <a:spcBef>
                          <a:spcPts val="0"/>
                        </a:spcBef>
                        <a:spcAft>
                          <a:spcPts val="0"/>
                        </a:spcAft>
                        <a:buClr>
                          <a:srgbClr val="212121"/>
                        </a:buClr>
                        <a:buSzPts val="1600"/>
                        <a:buFont typeface="Raleway"/>
                        <a:buAutoNum type="arabicPeriod"/>
                      </a:pPr>
                      <a:r>
                        <a:rPr lang="en-GB" sz="1600" dirty="0">
                          <a:solidFill>
                            <a:srgbClr val="212121"/>
                          </a:solidFill>
                          <a:latin typeface="Raleway"/>
                          <a:ea typeface="Raleway"/>
                          <a:cs typeface="Raleway"/>
                          <a:sym typeface="Raleway"/>
                        </a:rPr>
                        <a:t>Record presentations to post online for those who cannot attend</a:t>
                      </a:r>
                      <a:endParaRPr sz="1600" dirty="0">
                        <a:solidFill>
                          <a:srgbClr val="212121"/>
                        </a:solidFill>
                        <a:latin typeface="Raleway"/>
                        <a:ea typeface="Raleway"/>
                        <a:cs typeface="Raleway"/>
                        <a:sym typeface="Raleway"/>
                      </a:endParaRPr>
                    </a:p>
                    <a:p>
                      <a:pPr marL="457200" lvl="0" indent="-330200" algn="l" rtl="0">
                        <a:spcBef>
                          <a:spcPts val="0"/>
                        </a:spcBef>
                        <a:spcAft>
                          <a:spcPts val="0"/>
                        </a:spcAft>
                        <a:buClr>
                          <a:srgbClr val="212121"/>
                        </a:buClr>
                        <a:buSzPts val="1600"/>
                        <a:buFont typeface="Raleway"/>
                        <a:buAutoNum type="arabicPeriod"/>
                      </a:pPr>
                      <a:r>
                        <a:rPr lang="en-GB" sz="1600" dirty="0">
                          <a:solidFill>
                            <a:srgbClr val="212121"/>
                          </a:solidFill>
                          <a:latin typeface="Raleway"/>
                          <a:ea typeface="Raleway"/>
                          <a:cs typeface="Raleway"/>
                          <a:sym typeface="Raleway"/>
                        </a:rPr>
                        <a:t>Offer options for attendance that welcome in diverse groups (geographical, support needs)</a:t>
                      </a:r>
                      <a:endParaRPr sz="1600" dirty="0">
                        <a:solidFill>
                          <a:srgbClr val="212121"/>
                        </a:solidFill>
                        <a:latin typeface="Raleway"/>
                        <a:ea typeface="Raleway"/>
                        <a:cs typeface="Raleway"/>
                        <a:sym typeface="Raleway"/>
                      </a:endParaRPr>
                    </a:p>
                    <a:p>
                      <a:pPr marL="457200" lvl="0" indent="-330200" algn="l" rtl="0">
                        <a:lnSpc>
                          <a:spcPct val="115000"/>
                        </a:lnSpc>
                        <a:spcBef>
                          <a:spcPts val="0"/>
                        </a:spcBef>
                        <a:spcAft>
                          <a:spcPts val="0"/>
                        </a:spcAft>
                        <a:buClr>
                          <a:srgbClr val="212121"/>
                        </a:buClr>
                        <a:buSzPts val="1600"/>
                        <a:buFont typeface="Raleway"/>
                        <a:buAutoNum type="arabicPeriod"/>
                      </a:pPr>
                      <a:r>
                        <a:rPr lang="en-GB" sz="1600" dirty="0">
                          <a:solidFill>
                            <a:srgbClr val="212121"/>
                          </a:solidFill>
                          <a:latin typeface="Raleway"/>
                          <a:ea typeface="Raleway"/>
                          <a:cs typeface="Raleway"/>
                          <a:sym typeface="Raleway"/>
                        </a:rPr>
                        <a:t>Website refresh (improved navigation, refreshed resources, regular updates)</a:t>
                      </a:r>
                      <a:endParaRPr sz="1600" dirty="0">
                        <a:solidFill>
                          <a:srgbClr val="212121"/>
                        </a:solidFill>
                        <a:latin typeface="Raleway"/>
                        <a:ea typeface="Raleway"/>
                        <a:cs typeface="Raleway"/>
                        <a:sym typeface="Raleway"/>
                      </a:endParaRPr>
                    </a:p>
                    <a:p>
                      <a:pPr marL="457200" lvl="0" indent="-330200" algn="l" rtl="0">
                        <a:spcBef>
                          <a:spcPts val="0"/>
                        </a:spcBef>
                        <a:spcAft>
                          <a:spcPts val="0"/>
                        </a:spcAft>
                        <a:buClr>
                          <a:srgbClr val="212121"/>
                        </a:buClr>
                        <a:buSzPts val="1600"/>
                        <a:buFont typeface="Raleway"/>
                        <a:buAutoNum type="arabicPeriod"/>
                      </a:pPr>
                      <a:r>
                        <a:rPr lang="en-GB" sz="1600" dirty="0">
                          <a:solidFill>
                            <a:srgbClr val="212121"/>
                          </a:solidFill>
                          <a:latin typeface="Raleway"/>
                          <a:ea typeface="Raleway"/>
                          <a:cs typeface="Raleway"/>
                          <a:sym typeface="Raleway"/>
                        </a:rPr>
                        <a:t>More structure/support at events - for those who might be new to this way of working</a:t>
                      </a:r>
                      <a:endParaRPr sz="1600" dirty="0">
                        <a:solidFill>
                          <a:srgbClr val="212121"/>
                        </a:solidFill>
                        <a:latin typeface="Raleway"/>
                        <a:ea typeface="Raleway"/>
                        <a:cs typeface="Raleway"/>
                        <a:sym typeface="Raleway"/>
                      </a:endParaRPr>
                    </a:p>
                    <a:p>
                      <a:pPr marL="457200" lvl="0" indent="-330200" algn="l" rtl="0">
                        <a:spcBef>
                          <a:spcPts val="0"/>
                        </a:spcBef>
                        <a:spcAft>
                          <a:spcPts val="0"/>
                        </a:spcAft>
                        <a:buClr>
                          <a:srgbClr val="212121"/>
                        </a:buClr>
                        <a:buSzPts val="1600"/>
                        <a:buFont typeface="Raleway"/>
                        <a:buAutoNum type="arabicPeriod"/>
                      </a:pPr>
                      <a:r>
                        <a:rPr lang="en-GB" sz="1600" dirty="0">
                          <a:solidFill>
                            <a:srgbClr val="212121"/>
                          </a:solidFill>
                          <a:latin typeface="Raleway"/>
                          <a:ea typeface="Raleway"/>
                          <a:cs typeface="Raleway"/>
                          <a:sym typeface="Raleway"/>
                        </a:rPr>
                        <a:t>Increased diversity of speakers from other areas of practice  (Human Learning Systems, Behaviour Science, Systems Thinking)</a:t>
                      </a:r>
                      <a:endParaRPr sz="1600" dirty="0">
                        <a:solidFill>
                          <a:srgbClr val="212121"/>
                        </a:solidFill>
                        <a:latin typeface="Raleway"/>
                        <a:ea typeface="Raleway"/>
                        <a:cs typeface="Raleway"/>
                        <a:sym typeface="Raleway"/>
                      </a:endParaRPr>
                    </a:p>
                  </a:txBody>
                  <a:tcPr marL="91425" marR="91425" marT="91425" marB="91425">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tcPr>
                </a:tc>
                <a:tc>
                  <a:txBody>
                    <a:bodyPr/>
                    <a:lstStyle/>
                    <a:p>
                      <a:pPr marL="457200" lvl="0" indent="-330200" algn="l" rtl="0">
                        <a:spcBef>
                          <a:spcPts val="0"/>
                        </a:spcBef>
                        <a:spcAft>
                          <a:spcPts val="0"/>
                        </a:spcAft>
                        <a:buClr>
                          <a:srgbClr val="212121"/>
                        </a:buClr>
                        <a:buSzPts val="1600"/>
                        <a:buFont typeface="Raleway"/>
                        <a:buAutoNum type="arabicPeriod"/>
                      </a:pPr>
                      <a:r>
                        <a:rPr lang="en-GB" sz="1600" dirty="0">
                          <a:solidFill>
                            <a:srgbClr val="212121"/>
                          </a:solidFill>
                          <a:latin typeface="Raleway"/>
                          <a:ea typeface="Raleway"/>
                          <a:cs typeface="Raleway"/>
                          <a:sym typeface="Raleway"/>
                        </a:rPr>
                        <a:t>Closer links to policy agendas (as above)</a:t>
                      </a:r>
                      <a:endParaRPr sz="1600" dirty="0">
                        <a:solidFill>
                          <a:srgbClr val="212121"/>
                        </a:solidFill>
                        <a:latin typeface="Raleway"/>
                        <a:ea typeface="Raleway"/>
                        <a:cs typeface="Raleway"/>
                        <a:sym typeface="Raleway"/>
                      </a:endParaRPr>
                    </a:p>
                    <a:p>
                      <a:pPr marL="457200" lvl="0" indent="-330200" algn="l" rtl="0">
                        <a:lnSpc>
                          <a:spcPct val="115000"/>
                        </a:lnSpc>
                        <a:spcBef>
                          <a:spcPts val="0"/>
                        </a:spcBef>
                        <a:spcAft>
                          <a:spcPts val="0"/>
                        </a:spcAft>
                        <a:buClr>
                          <a:srgbClr val="212121"/>
                        </a:buClr>
                        <a:buSzPts val="1600"/>
                        <a:buFont typeface="Raleway"/>
                        <a:buAutoNum type="arabicPeriod"/>
                      </a:pPr>
                      <a:r>
                        <a:rPr lang="en-GB" sz="1600" dirty="0">
                          <a:solidFill>
                            <a:srgbClr val="212121"/>
                          </a:solidFill>
                          <a:latin typeface="Raleway"/>
                          <a:ea typeface="Raleway"/>
                          <a:cs typeface="Raleway"/>
                          <a:sym typeface="Raleway"/>
                        </a:rPr>
                        <a:t>Seek to progress PON agenda (through informal workstreams) without losing the informal features of the PON</a:t>
                      </a:r>
                      <a:endParaRPr sz="1600" dirty="0">
                        <a:solidFill>
                          <a:srgbClr val="212121"/>
                        </a:solidFill>
                        <a:latin typeface="Raleway"/>
                        <a:ea typeface="Raleway"/>
                        <a:cs typeface="Raleway"/>
                        <a:sym typeface="Raleway"/>
                      </a:endParaRPr>
                    </a:p>
                    <a:p>
                      <a:pPr marL="457200" lvl="0" indent="-330200" algn="l" rtl="0">
                        <a:lnSpc>
                          <a:spcPct val="115000"/>
                        </a:lnSpc>
                        <a:spcBef>
                          <a:spcPts val="0"/>
                        </a:spcBef>
                        <a:spcAft>
                          <a:spcPts val="0"/>
                        </a:spcAft>
                        <a:buClr>
                          <a:srgbClr val="212121"/>
                        </a:buClr>
                        <a:buSzPts val="1600"/>
                        <a:buFont typeface="Raleway"/>
                        <a:buAutoNum type="arabicPeriod"/>
                      </a:pPr>
                      <a:r>
                        <a:rPr lang="en-GB" sz="1600" dirty="0">
                          <a:solidFill>
                            <a:srgbClr val="212121"/>
                          </a:solidFill>
                          <a:latin typeface="Raleway"/>
                          <a:ea typeface="Raleway"/>
                          <a:cs typeface="Raleway"/>
                          <a:sym typeface="Raleway"/>
                        </a:rPr>
                        <a:t>Increased diversity of membership (Non allied community services, independent sector, neurodiversity)</a:t>
                      </a:r>
                      <a:endParaRPr sz="1600" dirty="0">
                        <a:solidFill>
                          <a:srgbClr val="212121"/>
                        </a:solidFill>
                        <a:latin typeface="Raleway"/>
                        <a:ea typeface="Raleway"/>
                        <a:cs typeface="Raleway"/>
                        <a:sym typeface="Raleway"/>
                      </a:endParaRPr>
                    </a:p>
                    <a:p>
                      <a:pPr marL="457200" lvl="0" indent="-330200" algn="l" rtl="0">
                        <a:lnSpc>
                          <a:spcPct val="115000"/>
                        </a:lnSpc>
                        <a:spcBef>
                          <a:spcPts val="0"/>
                        </a:spcBef>
                        <a:spcAft>
                          <a:spcPts val="0"/>
                        </a:spcAft>
                        <a:buClr>
                          <a:srgbClr val="212121"/>
                        </a:buClr>
                        <a:buSzPts val="1600"/>
                        <a:buFont typeface="Raleway"/>
                        <a:buAutoNum type="arabicPeriod"/>
                      </a:pPr>
                      <a:r>
                        <a:rPr lang="en-GB" sz="1600" dirty="0">
                          <a:solidFill>
                            <a:srgbClr val="212121"/>
                          </a:solidFill>
                          <a:latin typeface="Raleway"/>
                          <a:ea typeface="Raleway"/>
                          <a:cs typeface="Raleway"/>
                          <a:sym typeface="Raleway"/>
                        </a:rPr>
                        <a:t>Links to other networks (NHS What matters to you, HIS person centred network) for collective voice</a:t>
                      </a:r>
                      <a:endParaRPr sz="1600" dirty="0">
                        <a:solidFill>
                          <a:srgbClr val="212121"/>
                        </a:solidFill>
                        <a:latin typeface="Raleway"/>
                        <a:ea typeface="Raleway"/>
                        <a:cs typeface="Raleway"/>
                        <a:sym typeface="Raleway"/>
                      </a:endParaRPr>
                    </a:p>
                    <a:p>
                      <a:pPr marL="457200" lvl="0" indent="-330200" algn="l" rtl="0">
                        <a:lnSpc>
                          <a:spcPct val="115000"/>
                        </a:lnSpc>
                        <a:spcBef>
                          <a:spcPts val="0"/>
                        </a:spcBef>
                        <a:spcAft>
                          <a:spcPts val="0"/>
                        </a:spcAft>
                        <a:buClr>
                          <a:srgbClr val="212121"/>
                        </a:buClr>
                        <a:buSzPts val="1600"/>
                        <a:buFont typeface="Raleway"/>
                        <a:buAutoNum type="arabicPeriod"/>
                      </a:pPr>
                      <a:r>
                        <a:rPr lang="en-GB" sz="1600" dirty="0">
                          <a:solidFill>
                            <a:srgbClr val="212121"/>
                          </a:solidFill>
                          <a:latin typeface="Raleway"/>
                          <a:ea typeface="Raleway"/>
                          <a:cs typeface="Raleway"/>
                          <a:sym typeface="Raleway"/>
                        </a:rPr>
                        <a:t>Increased funding - and the profile, reach and opportunity that comes with it</a:t>
                      </a:r>
                    </a:p>
                    <a:p>
                      <a:pPr marL="457200" lvl="0" indent="-330200" algn="l" rtl="0">
                        <a:lnSpc>
                          <a:spcPct val="115000"/>
                        </a:lnSpc>
                        <a:spcBef>
                          <a:spcPts val="0"/>
                        </a:spcBef>
                        <a:spcAft>
                          <a:spcPts val="0"/>
                        </a:spcAft>
                        <a:buClr>
                          <a:srgbClr val="212121"/>
                        </a:buClr>
                        <a:buSzPts val="1600"/>
                        <a:buFont typeface="Raleway"/>
                        <a:buAutoNum type="arabicPeriod"/>
                      </a:pPr>
                      <a:r>
                        <a:rPr lang="en-GB" sz="1600" dirty="0">
                          <a:solidFill>
                            <a:srgbClr val="212121"/>
                          </a:solidFill>
                          <a:latin typeface="Raleway"/>
                          <a:ea typeface="Raleway"/>
                          <a:cs typeface="Raleway"/>
                          <a:sym typeface="Raleway"/>
                        </a:rPr>
                        <a:t>Development of a strategy for the PON</a:t>
                      </a:r>
                      <a:endParaRPr sz="1600" dirty="0">
                        <a:solidFill>
                          <a:srgbClr val="212121"/>
                        </a:solidFill>
                        <a:latin typeface="Raleway"/>
                        <a:ea typeface="Raleway"/>
                        <a:cs typeface="Raleway"/>
                        <a:sym typeface="Raleway"/>
                      </a:endParaRPr>
                    </a:p>
                  </a:txBody>
                  <a:tcPr marL="91425" marR="91425" marT="91425" marB="91425">
                    <a:lnL w="38100" cap="flat" cmpd="sng">
                      <a:solidFill>
                        <a:schemeClr val="accent2"/>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6"/>
          <p:cNvSpPr txBox="1">
            <a:spLocks noGrp="1"/>
          </p:cNvSpPr>
          <p:nvPr>
            <p:ph type="title"/>
          </p:nvPr>
        </p:nvSpPr>
        <p:spPr>
          <a:xfrm>
            <a:off x="485875" y="1714500"/>
            <a:ext cx="8183700" cy="785700"/>
          </a:xfrm>
          <a:prstGeom prst="rect">
            <a:avLst/>
          </a:prstGeom>
        </p:spPr>
        <p:txBody>
          <a:bodyPr spcFirstLastPara="1" wrap="square" lIns="91425" tIns="91425" rIns="91425" bIns="91425" anchor="b" anchorCtr="0">
            <a:noAutofit/>
          </a:bodyPr>
          <a:lstStyle/>
          <a:p>
            <a:pPr marL="0" lvl="0" indent="0" algn="l" rtl="0">
              <a:spcBef>
                <a:spcPts val="0"/>
              </a:spcBef>
              <a:spcAft>
                <a:spcPts val="550"/>
              </a:spcAft>
              <a:buClr>
                <a:schemeClr val="dk2"/>
              </a:buClr>
              <a:buSzPts val="1100"/>
              <a:buFont typeface="Arial"/>
              <a:buNone/>
            </a:pPr>
            <a:r>
              <a:rPr lang="en-GB" sz="2000" b="0" i="1">
                <a:solidFill>
                  <a:srgbClr val="323130"/>
                </a:solidFill>
                <a:latin typeface="Arial"/>
                <a:ea typeface="Arial"/>
                <a:cs typeface="Arial"/>
                <a:sym typeface="Arial"/>
              </a:rPr>
              <a:t> “How do you convert something and measure something without strangling the absolute life force out of it?”</a:t>
            </a:r>
            <a:endParaRPr sz="4400" i="1">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7"/>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a:t>What is next?</a:t>
            </a:r>
            <a:endParaRPr/>
          </a:p>
        </p:txBody>
      </p:sp>
      <p:sp>
        <p:nvSpPr>
          <p:cNvPr id="246" name="Google Shape;246;p37"/>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
        <p:nvSpPr>
          <p:cNvPr id="247" name="Google Shape;247;p37"/>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GB" sz="1600" dirty="0">
                <a:latin typeface="Raleway"/>
                <a:ea typeface="Raleway"/>
                <a:cs typeface="Raleway"/>
                <a:sym typeface="Raleway"/>
              </a:rPr>
              <a:t>Full evaluation report December 2023</a:t>
            </a:r>
            <a:endParaRPr sz="1600" dirty="0">
              <a:latin typeface="Raleway"/>
              <a:ea typeface="Raleway"/>
              <a:cs typeface="Raleway"/>
              <a:sym typeface="Raleway"/>
            </a:endParaRPr>
          </a:p>
          <a:p>
            <a:pPr marL="0" lvl="0" indent="0" algn="l" rtl="0">
              <a:spcBef>
                <a:spcPts val="1200"/>
              </a:spcBef>
              <a:spcAft>
                <a:spcPts val="0"/>
              </a:spcAft>
              <a:buNone/>
            </a:pPr>
            <a:r>
              <a:rPr lang="en-GB" sz="1600" dirty="0">
                <a:latin typeface="Raleway"/>
                <a:ea typeface="Raleway"/>
                <a:cs typeface="Raleway"/>
                <a:sym typeface="Raleway"/>
              </a:rPr>
              <a:t>Strategy development process</a:t>
            </a:r>
          </a:p>
          <a:p>
            <a:pPr marL="0" lvl="0" indent="0" algn="l" rtl="0">
              <a:spcBef>
                <a:spcPts val="1200"/>
              </a:spcBef>
              <a:spcAft>
                <a:spcPts val="0"/>
              </a:spcAft>
              <a:buNone/>
            </a:pPr>
            <a:r>
              <a:rPr lang="en-GB" sz="1600" dirty="0">
                <a:latin typeface="Raleway"/>
                <a:ea typeface="Raleway"/>
                <a:cs typeface="Raleway"/>
                <a:sym typeface="Raleway"/>
              </a:rPr>
              <a:t>… You tell me!</a:t>
            </a:r>
            <a:endParaRPr sz="1600" dirty="0">
              <a:latin typeface="Raleway"/>
              <a:ea typeface="Raleway"/>
              <a:cs typeface="Raleway"/>
              <a:sym typeface="Raleway"/>
            </a:endParaRPr>
          </a:p>
          <a:p>
            <a:pPr marL="0" lvl="0" indent="0" algn="l" rtl="0">
              <a:spcBef>
                <a:spcPts val="1200"/>
              </a:spcBef>
              <a:spcAft>
                <a:spcPts val="1200"/>
              </a:spcAft>
              <a:buNone/>
            </a:pP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8"/>
          <p:cNvSpPr txBox="1">
            <a:spLocks noGrp="1"/>
          </p:cNvSpPr>
          <p:nvPr>
            <p:ph type="title"/>
          </p:nvPr>
        </p:nvSpPr>
        <p:spPr>
          <a:xfrm>
            <a:off x="100275" y="1714500"/>
            <a:ext cx="8569200" cy="78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en-GB" sz="2940" dirty="0"/>
              <a:t>The strength of the network is in its members </a:t>
            </a:r>
            <a:endParaRPr sz="2940" dirty="0"/>
          </a:p>
          <a:p>
            <a:pPr marL="0" lvl="0" indent="0" algn="l" rtl="0">
              <a:spcBef>
                <a:spcPts val="0"/>
              </a:spcBef>
              <a:spcAft>
                <a:spcPts val="0"/>
              </a:spcAft>
              <a:buSzPts val="990"/>
              <a:buNone/>
            </a:pPr>
            <a:r>
              <a:rPr lang="en-GB" sz="1800" dirty="0"/>
              <a:t>Thank you from Rhiann</a:t>
            </a:r>
            <a:endParaRPr sz="1800" dirty="0"/>
          </a:p>
        </p:txBody>
      </p:sp>
      <p:sp>
        <p:nvSpPr>
          <p:cNvPr id="253" name="Google Shape;253;p38"/>
          <p:cNvSpPr txBox="1"/>
          <p:nvPr/>
        </p:nvSpPr>
        <p:spPr>
          <a:xfrm>
            <a:off x="485875" y="2862875"/>
            <a:ext cx="8183700" cy="189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79" i="1">
                <a:solidFill>
                  <a:schemeClr val="lt1"/>
                </a:solidFill>
                <a:latin typeface="Quattrocento Sans"/>
                <a:ea typeface="Quattrocento Sans"/>
                <a:cs typeface="Quattrocento Sans"/>
                <a:sym typeface="Quattrocento Sans"/>
              </a:rPr>
              <a:t>“You know, networks thrive, survive and thrive by, you know, people attending and being involved and participating.”</a:t>
            </a:r>
            <a:endParaRPr sz="1679" i="1">
              <a:solidFill>
                <a:schemeClr val="lt1"/>
              </a:solidFill>
              <a:latin typeface="Quattrocento Sans"/>
              <a:ea typeface="Quattrocento Sans"/>
              <a:cs typeface="Quattrocento Sans"/>
              <a:sym typeface="Quattrocento Sans"/>
            </a:endParaRPr>
          </a:p>
          <a:p>
            <a:pPr marL="0" lvl="0" indent="0" algn="l" rtl="0">
              <a:spcBef>
                <a:spcPts val="550"/>
              </a:spcBef>
              <a:spcAft>
                <a:spcPts val="0"/>
              </a:spcAft>
              <a:buNone/>
            </a:pPr>
            <a:endParaRPr sz="1480" i="1">
              <a:solidFill>
                <a:schemeClr val="lt1"/>
              </a:solidFill>
              <a:latin typeface="Quattrocento Sans"/>
              <a:ea typeface="Quattrocento Sans"/>
              <a:cs typeface="Quattrocento Sans"/>
              <a:sym typeface="Quattrocento Sans"/>
            </a:endParaRPr>
          </a:p>
          <a:p>
            <a:pPr marL="0" lvl="0" indent="0" algn="l" rtl="0">
              <a:spcBef>
                <a:spcPts val="550"/>
              </a:spcBef>
              <a:spcAft>
                <a:spcPts val="0"/>
              </a:spcAft>
              <a:buNone/>
            </a:pPr>
            <a:endParaRPr sz="1480" i="1">
              <a:solidFill>
                <a:schemeClr val="lt1"/>
              </a:solidFill>
              <a:latin typeface="Quattrocento Sans"/>
              <a:ea typeface="Quattrocento Sans"/>
              <a:cs typeface="Quattrocento Sans"/>
              <a:sym typeface="Quattrocento Sans"/>
            </a:endParaRPr>
          </a:p>
          <a:p>
            <a:pPr marL="0" lvl="0" indent="0" algn="l" rtl="0">
              <a:spcBef>
                <a:spcPts val="550"/>
              </a:spcBef>
              <a:spcAft>
                <a:spcPts val="0"/>
              </a:spcAft>
              <a:buNone/>
            </a:pPr>
            <a:endParaRPr sz="1480" i="1">
              <a:solidFill>
                <a:schemeClr val="lt1"/>
              </a:solidFill>
              <a:latin typeface="Quattrocento Sans"/>
              <a:ea typeface="Quattrocento Sans"/>
              <a:cs typeface="Quattrocento Sans"/>
              <a:sym typeface="Quattrocento Sans"/>
            </a:endParaRPr>
          </a:p>
          <a:p>
            <a:pPr marL="0" lvl="0" indent="0" algn="l" rtl="0">
              <a:spcBef>
                <a:spcPts val="550"/>
              </a:spcBef>
              <a:spcAft>
                <a:spcPts val="550"/>
              </a:spcAft>
              <a:buNone/>
            </a:pPr>
            <a:r>
              <a:rPr lang="en-GB" sz="1480">
                <a:solidFill>
                  <a:schemeClr val="lt1"/>
                </a:solidFill>
                <a:latin typeface="Quattrocento Sans"/>
                <a:ea typeface="Quattrocento Sans"/>
                <a:cs typeface="Quattrocento Sans"/>
                <a:sym typeface="Quattrocento Sans"/>
              </a:rPr>
              <a:t>rhiann@threesistersconsultancy.org</a:t>
            </a:r>
            <a:endParaRPr sz="1480">
              <a:solidFill>
                <a:schemeClr val="lt1"/>
              </a:solidFill>
              <a:latin typeface="Quattrocento Sans"/>
              <a:ea typeface="Quattrocento Sans"/>
              <a:cs typeface="Quattrocento Sans"/>
              <a:sym typeface="Quattrocento Sans"/>
            </a:endParaRPr>
          </a:p>
        </p:txBody>
      </p:sp>
    </p:spTree>
  </p:cSld>
  <p:clrMapOvr>
    <a:masterClrMapping/>
  </p:clrMapOvr>
</p:sld>
</file>

<file path=ppt/theme/theme1.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2384</Words>
  <Application>Microsoft Macintosh PowerPoint</Application>
  <PresentationFormat>On-screen Show (16:9)</PresentationFormat>
  <Paragraphs>207</Paragraphs>
  <Slides>26</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Source Sans Pro</vt:lpstr>
      <vt:lpstr>Times New Roman</vt:lpstr>
      <vt:lpstr>Roboto</vt:lpstr>
      <vt:lpstr>Raleway</vt:lpstr>
      <vt:lpstr>Calibri</vt:lpstr>
      <vt:lpstr>Quattrocento Sans</vt:lpstr>
      <vt:lpstr>Arial</vt:lpstr>
      <vt:lpstr>Plum</vt:lpstr>
      <vt:lpstr>PON evaluation</vt:lpstr>
      <vt:lpstr>Introductions!</vt:lpstr>
      <vt:lpstr>About this evaluation</vt:lpstr>
      <vt:lpstr>Learning</vt:lpstr>
      <vt:lpstr>Understanding the context</vt:lpstr>
      <vt:lpstr>PowerPoint Presentation</vt:lpstr>
      <vt:lpstr>How do people engage with the PON?</vt:lpstr>
      <vt:lpstr>Benefits of flexible attendance</vt:lpstr>
      <vt:lpstr>What does it feel like to be a PON member?</vt:lpstr>
      <vt:lpstr>Face to face or online network events?</vt:lpstr>
      <vt:lpstr>PON member experiences</vt:lpstr>
      <vt:lpstr>   </vt:lpstr>
      <vt:lpstr>Where is the added value?</vt:lpstr>
      <vt:lpstr>Diversity of membership</vt:lpstr>
      <vt:lpstr>Quality of materials</vt:lpstr>
      <vt:lpstr>What is the scope and reach of impact?</vt:lpstr>
      <vt:lpstr>Impact can be hard to define</vt:lpstr>
      <vt:lpstr>The PON directly contributes to local and national development</vt:lpstr>
      <vt:lpstr>Stories of impact - more to come</vt:lpstr>
      <vt:lpstr>Stories of impact - more to come</vt:lpstr>
      <vt:lpstr>Central challenges to PON’s aims and values</vt:lpstr>
      <vt:lpstr>PowerPoint Presentation</vt:lpstr>
      <vt:lpstr>PowerPoint Presentation</vt:lpstr>
      <vt:lpstr> “How do you convert something and measure something without strangling the absolute life force out of it?”</vt:lpstr>
      <vt:lpstr>What is next?</vt:lpstr>
      <vt:lpstr>The strength of the network is in its members  Thank you from Rhiann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PON evaluation</dc:title>
  <cp:lastModifiedBy>emma_miller</cp:lastModifiedBy>
  <cp:revision>1</cp:revision>
  <dcterms:modified xsi:type="dcterms:W3CDTF">2024-01-09T15:16:54Z</dcterms:modified>
</cp:coreProperties>
</file>