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8" r:id="rId2"/>
    <p:sldId id="259" r:id="rId3"/>
    <p:sldId id="265" r:id="rId4"/>
    <p:sldId id="266" r:id="rId5"/>
    <p:sldId id="267" r:id="rId6"/>
    <p:sldId id="264" r:id="rId7"/>
    <p:sldId id="268" r:id="rId8"/>
  </p:sldIdLst>
  <p:sldSz cx="12192000" cy="6858000"/>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E2C45D-C890-43BE-8747-6F04C14E41B1}" v="4" dt="2023-01-10T14:25:30.547"/>
    <p1510:client id="{F8C1478C-C28E-42D2-872C-326EDF907625}" v="1" dt="2023-01-09T09:59:04.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C33F6596-0C46-4643-B3B5-DA96E21C4269}" type="datetimeFigureOut">
              <a:rPr lang="en-GB" smtClean="0"/>
              <a:t>07/06/2023</a:t>
            </a:fld>
            <a:endParaRPr lang="en-GB"/>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2B4E52B9-F822-4376-B9AB-601ACD7E909D}" type="slidenum">
              <a:rPr lang="en-GB" smtClean="0"/>
              <a:t>‹#›</a:t>
            </a:fld>
            <a:endParaRPr lang="en-GB"/>
          </a:p>
        </p:txBody>
      </p:sp>
    </p:spTree>
    <p:extLst>
      <p:ext uri="{BB962C8B-B14F-4D97-AF65-F5344CB8AC3E}">
        <p14:creationId xmlns:p14="http://schemas.microsoft.com/office/powerpoint/2010/main" val="3972645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 10-15 minutes</a:t>
            </a:r>
            <a:r>
              <a:rPr lang="en-GB" baseline="0"/>
              <a:t> to describe and discuss these criteria (Meaningful and measurable research project, 2016)</a:t>
            </a:r>
            <a:endParaRPr lang="en-GB"/>
          </a:p>
        </p:txBody>
      </p:sp>
      <p:sp>
        <p:nvSpPr>
          <p:cNvPr id="4" name="Slide Number Placeholder 3"/>
          <p:cNvSpPr>
            <a:spLocks noGrp="1"/>
          </p:cNvSpPr>
          <p:nvPr>
            <p:ph type="sldNum" sz="quarter" idx="5"/>
          </p:nvPr>
        </p:nvSpPr>
        <p:spPr/>
        <p:txBody>
          <a:bodyPr/>
          <a:lstStyle/>
          <a:p>
            <a:fld id="{2B4E52B9-F822-4376-B9AB-601ACD7E909D}" type="slidenum">
              <a:rPr lang="en-GB" smtClean="0"/>
              <a:t>1</a:t>
            </a:fld>
            <a:endParaRPr lang="en-GB"/>
          </a:p>
        </p:txBody>
      </p:sp>
    </p:spTree>
    <p:extLst>
      <p:ext uri="{BB962C8B-B14F-4D97-AF65-F5344CB8AC3E}">
        <p14:creationId xmlns:p14="http://schemas.microsoft.com/office/powerpoint/2010/main" val="220707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 10-15 minutes to go through these examples,</a:t>
            </a:r>
            <a:r>
              <a:rPr lang="en-GB" baseline="0"/>
              <a:t> applying the core criteria to each one.</a:t>
            </a:r>
            <a:endParaRPr lang="en-GB"/>
          </a:p>
        </p:txBody>
      </p:sp>
      <p:sp>
        <p:nvSpPr>
          <p:cNvPr id="4" name="Slide Number Placeholder 3"/>
          <p:cNvSpPr>
            <a:spLocks noGrp="1"/>
          </p:cNvSpPr>
          <p:nvPr>
            <p:ph type="sldNum" sz="quarter" idx="5"/>
          </p:nvPr>
        </p:nvSpPr>
        <p:spPr/>
        <p:txBody>
          <a:bodyPr/>
          <a:lstStyle/>
          <a:p>
            <a:fld id="{2B4E52B9-F822-4376-B9AB-601ACD7E909D}" type="slidenum">
              <a:rPr lang="en-GB" smtClean="0"/>
              <a:t>2</a:t>
            </a:fld>
            <a:endParaRPr lang="en-GB"/>
          </a:p>
        </p:txBody>
      </p:sp>
    </p:spTree>
    <p:extLst>
      <p:ext uri="{BB962C8B-B14F-4D97-AF65-F5344CB8AC3E}">
        <p14:creationId xmlns:p14="http://schemas.microsoft.com/office/powerpoint/2010/main" val="2437929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4E52B9-F822-4376-B9AB-601ACD7E909D}" type="slidenum">
              <a:rPr lang="en-GB" smtClean="0"/>
              <a:t>3</a:t>
            </a:fld>
            <a:endParaRPr lang="en-GB"/>
          </a:p>
        </p:txBody>
      </p:sp>
    </p:spTree>
    <p:extLst>
      <p:ext uri="{BB962C8B-B14F-4D97-AF65-F5344CB8AC3E}">
        <p14:creationId xmlns:p14="http://schemas.microsoft.com/office/powerpoint/2010/main" val="2290200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4E52B9-F822-4376-B9AB-601ACD7E909D}" type="slidenum">
              <a:rPr lang="en-GB" smtClean="0"/>
              <a:t>4</a:t>
            </a:fld>
            <a:endParaRPr lang="en-GB"/>
          </a:p>
        </p:txBody>
      </p:sp>
    </p:spTree>
    <p:extLst>
      <p:ext uri="{BB962C8B-B14F-4D97-AF65-F5344CB8AC3E}">
        <p14:creationId xmlns:p14="http://schemas.microsoft.com/office/powerpoint/2010/main" val="2772933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4E52B9-F822-4376-B9AB-601ACD7E909D}" type="slidenum">
              <a:rPr lang="en-GB" smtClean="0"/>
              <a:t>5</a:t>
            </a:fld>
            <a:endParaRPr lang="en-GB"/>
          </a:p>
        </p:txBody>
      </p:sp>
    </p:spTree>
    <p:extLst>
      <p:ext uri="{BB962C8B-B14F-4D97-AF65-F5344CB8AC3E}">
        <p14:creationId xmlns:p14="http://schemas.microsoft.com/office/powerpoint/2010/main" val="2920983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 20</a:t>
            </a:r>
            <a:r>
              <a:rPr lang="en-GB" baseline="0"/>
              <a:t> minutes to do this exercise and then 10 minutes feeding back on it</a:t>
            </a:r>
            <a:endParaRPr lang="en-GB"/>
          </a:p>
        </p:txBody>
      </p:sp>
      <p:sp>
        <p:nvSpPr>
          <p:cNvPr id="4" name="Slide Number Placeholder 3"/>
          <p:cNvSpPr>
            <a:spLocks noGrp="1"/>
          </p:cNvSpPr>
          <p:nvPr>
            <p:ph type="sldNum" sz="quarter" idx="5"/>
          </p:nvPr>
        </p:nvSpPr>
        <p:spPr/>
        <p:txBody>
          <a:bodyPr/>
          <a:lstStyle/>
          <a:p>
            <a:fld id="{2B4E52B9-F822-4376-B9AB-601ACD7E909D}" type="slidenum">
              <a:rPr lang="en-GB" smtClean="0"/>
              <a:t>6</a:t>
            </a:fld>
            <a:endParaRPr lang="en-GB"/>
          </a:p>
        </p:txBody>
      </p:sp>
    </p:spTree>
    <p:extLst>
      <p:ext uri="{BB962C8B-B14F-4D97-AF65-F5344CB8AC3E}">
        <p14:creationId xmlns:p14="http://schemas.microsoft.com/office/powerpoint/2010/main" val="1480682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 20</a:t>
            </a:r>
            <a:r>
              <a:rPr lang="en-GB" baseline="0"/>
              <a:t> minutes to do this exercise and then 10 minutes feeding back on it</a:t>
            </a:r>
            <a:endParaRPr lang="en-GB"/>
          </a:p>
        </p:txBody>
      </p:sp>
      <p:sp>
        <p:nvSpPr>
          <p:cNvPr id="4" name="Slide Number Placeholder 3"/>
          <p:cNvSpPr>
            <a:spLocks noGrp="1"/>
          </p:cNvSpPr>
          <p:nvPr>
            <p:ph type="sldNum" sz="quarter" idx="5"/>
          </p:nvPr>
        </p:nvSpPr>
        <p:spPr/>
        <p:txBody>
          <a:bodyPr/>
          <a:lstStyle/>
          <a:p>
            <a:fld id="{2B4E52B9-F822-4376-B9AB-601ACD7E909D}" type="slidenum">
              <a:rPr lang="en-GB" smtClean="0"/>
              <a:t>7</a:t>
            </a:fld>
            <a:endParaRPr lang="en-GB"/>
          </a:p>
        </p:txBody>
      </p:sp>
    </p:spTree>
    <p:extLst>
      <p:ext uri="{BB962C8B-B14F-4D97-AF65-F5344CB8AC3E}">
        <p14:creationId xmlns:p14="http://schemas.microsoft.com/office/powerpoint/2010/main" val="2162004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C6386B8-03C0-49FE-821F-5DA81CCB738C}" type="datetimeFigureOut">
              <a:rPr lang="en-GB" smtClean="0"/>
              <a:t>07/06/2023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1370898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6386B8-03C0-49FE-821F-5DA81CCB738C}" type="datetimeFigureOut">
              <a:rPr lang="en-GB" smtClean="0"/>
              <a:t>07/06/2023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1328670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6386B8-03C0-49FE-821F-5DA81CCB738C}" type="datetimeFigureOut">
              <a:rPr lang="en-GB" smtClean="0"/>
              <a:t>07/06/2023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341253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C6386B8-03C0-49FE-821F-5DA81CCB738C}" type="datetimeFigureOut">
              <a:rPr lang="en-GB" smtClean="0"/>
              <a:t>07/06/2023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662438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C6386B8-03C0-49FE-821F-5DA81CCB738C}" type="datetimeFigureOut">
              <a:rPr lang="en-GB" smtClean="0"/>
              <a:t>07/06/2023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2706274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C6386B8-03C0-49FE-821F-5DA81CCB738C}" type="datetimeFigureOut">
              <a:rPr lang="en-GB" smtClean="0"/>
              <a:t>07/06/2023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267768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6386B8-03C0-49FE-821F-5DA81CCB738C}" type="datetimeFigureOut">
              <a:rPr lang="en-GB" smtClean="0"/>
              <a:t>07/06/2023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62348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6386B8-03C0-49FE-821F-5DA81CCB738C}" type="datetimeFigureOut">
              <a:rPr lang="en-GB" smtClean="0"/>
              <a:t>07/06/2023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760969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6386B8-03C0-49FE-821F-5DA81CCB738C}" type="datetimeFigureOut">
              <a:rPr lang="en-GB" smtClean="0"/>
              <a:t>07/06/2023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179728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6386B8-03C0-49FE-821F-5DA81CCB738C}" type="datetimeFigureOut">
              <a:rPr lang="en-GB" smtClean="0"/>
              <a:t>07/06/2023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1803625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6386B8-03C0-49FE-821F-5DA81CCB738C}" type="datetimeFigureOut">
              <a:rPr lang="en-GB" smtClean="0"/>
              <a:t>07/06/2023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ED339-7DB9-406E-B72E-C68F58CBD216}" type="slidenum">
              <a:rPr lang="en-GB" smtClean="0"/>
              <a:t>‹#›</a:t>
            </a:fld>
            <a:endParaRPr lang="en-GB"/>
          </a:p>
        </p:txBody>
      </p:sp>
    </p:spTree>
    <p:extLst>
      <p:ext uri="{BB962C8B-B14F-4D97-AF65-F5344CB8AC3E}">
        <p14:creationId xmlns:p14="http://schemas.microsoft.com/office/powerpoint/2010/main" val="1670926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386B8-03C0-49FE-821F-5DA81CCB738C}" type="datetimeFigureOut">
              <a:rPr lang="en-GB" smtClean="0"/>
              <a:t>07/06/2023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ED339-7DB9-406E-B72E-C68F58CBD216}" type="slidenum">
              <a:rPr lang="en-GB" smtClean="0"/>
              <a:t>‹#›</a:t>
            </a:fld>
            <a:endParaRPr lang="en-GB"/>
          </a:p>
        </p:txBody>
      </p:sp>
    </p:spTree>
    <p:extLst>
      <p:ext uri="{BB962C8B-B14F-4D97-AF65-F5344CB8AC3E}">
        <p14:creationId xmlns:p14="http://schemas.microsoft.com/office/powerpoint/2010/main" val="2124158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47DFE3-D9A7-786D-0521-EB065FB9416D}"/>
              </a:ext>
            </a:extLst>
          </p:cNvPr>
          <p:cNvSpPr>
            <a:spLocks noGrp="1"/>
          </p:cNvSpPr>
          <p:nvPr>
            <p:ph type="title"/>
          </p:nvPr>
        </p:nvSpPr>
        <p:spPr>
          <a:xfrm>
            <a:off x="838200" y="365125"/>
            <a:ext cx="10515600" cy="1325563"/>
          </a:xfrm>
        </p:spPr>
        <p:txBody>
          <a:bodyPr>
            <a:normAutofit/>
          </a:bodyPr>
          <a:lstStyle/>
          <a:p>
            <a:r>
              <a:rPr lang="en-GB" sz="5000" b="1"/>
              <a:t>Core criteria for meaningful recording…</a:t>
            </a:r>
          </a:p>
        </p:txBody>
      </p:sp>
      <p:sp>
        <p:nvSpPr>
          <p:cNvPr id="1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DB7276-3E08-A565-ABB1-ABD23B8492D0}"/>
              </a:ext>
            </a:extLst>
          </p:cNvPr>
          <p:cNvSpPr>
            <a:spLocks noGrp="1"/>
          </p:cNvSpPr>
          <p:nvPr>
            <p:ph idx="1"/>
          </p:nvPr>
        </p:nvSpPr>
        <p:spPr>
          <a:xfrm>
            <a:off x="838200" y="1929384"/>
            <a:ext cx="10515600" cy="4251960"/>
          </a:xfrm>
        </p:spPr>
        <p:txBody>
          <a:bodyPr>
            <a:normAutofit fontScale="92500" lnSpcReduction="10000"/>
          </a:bodyPr>
          <a:lstStyle/>
          <a:p>
            <a:pPr marL="0" indent="0">
              <a:buNone/>
            </a:pPr>
            <a:r>
              <a:rPr lang="en-GB" sz="2200" dirty="0"/>
              <a:t>Making sure that:</a:t>
            </a:r>
          </a:p>
          <a:p>
            <a:pPr marL="0" indent="0">
              <a:buNone/>
            </a:pPr>
            <a:endParaRPr lang="en-GB" sz="2200" dirty="0"/>
          </a:p>
          <a:p>
            <a:pPr>
              <a:buFont typeface="Wingdings" panose="05000000000000000000" pitchFamily="2" charset="2"/>
              <a:buChar char="Ø"/>
            </a:pPr>
            <a:r>
              <a:rPr lang="en-GB" sz="2200" dirty="0"/>
              <a:t> As well describing what we are doing (outputs) we are describing the difference this will make to the person (outcomes)</a:t>
            </a:r>
          </a:p>
          <a:p>
            <a:pPr>
              <a:buFont typeface="Wingdings" panose="05000000000000000000" pitchFamily="2" charset="2"/>
              <a:buChar char="Ø"/>
            </a:pPr>
            <a:r>
              <a:rPr lang="en-GB" sz="2200" dirty="0"/>
              <a:t>The outcome is described in a way that is specific to the person, and gives the details of the difference it makes to them.  </a:t>
            </a:r>
          </a:p>
          <a:p>
            <a:pPr>
              <a:buFont typeface="Wingdings" panose="05000000000000000000" pitchFamily="2" charset="2"/>
              <a:buChar char="Ø"/>
            </a:pPr>
            <a:r>
              <a:rPr lang="en-GB" sz="2200" dirty="0"/>
              <a:t>We describe the role that the person and/or their family plays in this</a:t>
            </a:r>
          </a:p>
          <a:p>
            <a:pPr>
              <a:buFont typeface="Wingdings" panose="05000000000000000000" pitchFamily="2" charset="2"/>
              <a:buChar char="Ø"/>
            </a:pPr>
            <a:r>
              <a:rPr lang="en-GB" sz="2200" dirty="0"/>
              <a:t>We use the person’s own language as appropriate </a:t>
            </a:r>
          </a:p>
          <a:p>
            <a:pPr>
              <a:buFont typeface="Wingdings" panose="05000000000000000000" pitchFamily="2" charset="2"/>
              <a:buChar char="Ø"/>
            </a:pPr>
            <a:r>
              <a:rPr lang="en-GB" sz="2200" dirty="0"/>
              <a:t>There is a clear description of the actions the team are taking</a:t>
            </a:r>
          </a:p>
          <a:p>
            <a:pPr>
              <a:buFont typeface="Wingdings" panose="05000000000000000000" pitchFamily="2" charset="2"/>
              <a:buChar char="Ø"/>
            </a:pPr>
            <a:r>
              <a:rPr lang="en-GB" sz="2200" dirty="0"/>
              <a:t>In all of the above we stick with the facts and avoid adding in our interpretation</a:t>
            </a:r>
          </a:p>
          <a:p>
            <a:pPr>
              <a:buFont typeface="Wingdings" panose="05000000000000000000" pitchFamily="2" charset="2"/>
              <a:buChar char="Ø"/>
            </a:pPr>
            <a:endParaRPr lang="en-GB" sz="2200" dirty="0"/>
          </a:p>
          <a:p>
            <a:pPr marL="0" indent="0">
              <a:buNone/>
            </a:pPr>
            <a:r>
              <a:rPr lang="en-GB" sz="1900" b="1" i="1" dirty="0"/>
              <a:t>Meaningful and measurable research project 2016</a:t>
            </a:r>
          </a:p>
          <a:p>
            <a:endParaRPr lang="en-GB" sz="2200" dirty="0"/>
          </a:p>
        </p:txBody>
      </p:sp>
    </p:spTree>
    <p:extLst>
      <p:ext uri="{BB962C8B-B14F-4D97-AF65-F5344CB8AC3E}">
        <p14:creationId xmlns:p14="http://schemas.microsoft.com/office/powerpoint/2010/main" val="1260024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846FF7-498C-B298-6F1F-815AA614440D}"/>
              </a:ext>
            </a:extLst>
          </p:cNvPr>
          <p:cNvSpPr>
            <a:spLocks noGrp="1"/>
          </p:cNvSpPr>
          <p:nvPr>
            <p:ph idx="1"/>
          </p:nvPr>
        </p:nvSpPr>
        <p:spPr>
          <a:xfrm>
            <a:off x="965200" y="2470248"/>
            <a:ext cx="4048344" cy="3536236"/>
          </a:xfrm>
        </p:spPr>
        <p:txBody>
          <a:bodyPr vert="horz" lIns="91440" tIns="45720" rIns="91440" bIns="45720" rtlCol="0">
            <a:normAutofit/>
          </a:bodyPr>
          <a:lstStyle/>
          <a:p>
            <a:pPr marL="0" indent="0">
              <a:buNone/>
            </a:pPr>
            <a:r>
              <a:rPr lang="en-US" sz="3600" kern="1200">
                <a:latin typeface="+mn-lt"/>
                <a:ea typeface="+mn-ea"/>
                <a:cs typeface="+mn-cs"/>
              </a:rPr>
              <a:t>John loves to go swimming.  He is supported to go to the local pool on a Friday morning. </a:t>
            </a:r>
          </a:p>
        </p:txBody>
      </p:sp>
      <p:sp>
        <p:nvSpPr>
          <p:cNvPr id="31" name="Freeform: Shape 30">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Swim">
            <a:extLst>
              <a:ext uri="{FF2B5EF4-FFF2-40B4-BE49-F238E27FC236}">
                <a16:creationId xmlns:a16="http://schemas.microsoft.com/office/drawing/2014/main" id="{24089390-4FA0-3340-A2B3-63D9B5A1CA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5330" y="2105470"/>
            <a:ext cx="3217333" cy="3217333"/>
          </a:xfrm>
          <a:prstGeom prst="rect">
            <a:avLst/>
          </a:prstGeom>
        </p:spPr>
      </p:pic>
      <p:sp>
        <p:nvSpPr>
          <p:cNvPr id="5" name="Title 4">
            <a:extLst>
              <a:ext uri="{FF2B5EF4-FFF2-40B4-BE49-F238E27FC236}">
                <a16:creationId xmlns:a16="http://schemas.microsoft.com/office/drawing/2014/main" id="{FB460BC2-EEF7-D5DC-9BAE-448F8A1E2613}"/>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02223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46FF7-498C-B298-6F1F-815AA614440D}"/>
              </a:ext>
            </a:extLst>
          </p:cNvPr>
          <p:cNvSpPr>
            <a:spLocks noGrp="1"/>
          </p:cNvSpPr>
          <p:nvPr>
            <p:ph idx="1"/>
          </p:nvPr>
        </p:nvSpPr>
        <p:spPr>
          <a:xfrm>
            <a:off x="975360" y="1786567"/>
            <a:ext cx="4048344" cy="3536236"/>
          </a:xfrm>
        </p:spPr>
        <p:txBody>
          <a:bodyPr vert="horz" lIns="91440" tIns="45720" rIns="91440" bIns="45720" rtlCol="0">
            <a:noAutofit/>
          </a:bodyPr>
          <a:lstStyle/>
          <a:p>
            <a:pPr marL="0" indent="0">
              <a:buNone/>
            </a:pPr>
            <a:r>
              <a:rPr lang="en-GB" sz="3600"/>
              <a:t>John loves to go swimming.  He is supported to go to the local pool on a Friday morning. This helps John to keep fit and calm.</a:t>
            </a:r>
          </a:p>
        </p:txBody>
      </p:sp>
      <p:pic>
        <p:nvPicPr>
          <p:cNvPr id="7" name="Graphic 6" descr="Swim">
            <a:extLst>
              <a:ext uri="{FF2B5EF4-FFF2-40B4-BE49-F238E27FC236}">
                <a16:creationId xmlns:a16="http://schemas.microsoft.com/office/drawing/2014/main" id="{24089390-4FA0-3340-A2B3-63D9B5A1CA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5330" y="2105470"/>
            <a:ext cx="3217333" cy="3217333"/>
          </a:xfrm>
          <a:prstGeom prst="rect">
            <a:avLst/>
          </a:prstGeom>
        </p:spPr>
      </p:pic>
      <p:sp>
        <p:nvSpPr>
          <p:cNvPr id="5" name="Title 4">
            <a:extLst>
              <a:ext uri="{FF2B5EF4-FFF2-40B4-BE49-F238E27FC236}">
                <a16:creationId xmlns:a16="http://schemas.microsoft.com/office/drawing/2014/main" id="{D1BB3AE4-87F4-4A2B-0722-BD9810AC9592}"/>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992425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46FF7-498C-B298-6F1F-815AA614440D}"/>
              </a:ext>
            </a:extLst>
          </p:cNvPr>
          <p:cNvSpPr>
            <a:spLocks noGrp="1"/>
          </p:cNvSpPr>
          <p:nvPr>
            <p:ph idx="1"/>
          </p:nvPr>
        </p:nvSpPr>
        <p:spPr>
          <a:xfrm>
            <a:off x="965200" y="1808480"/>
            <a:ext cx="5811520" cy="4198004"/>
          </a:xfrm>
        </p:spPr>
        <p:txBody>
          <a:bodyPr vert="horz" lIns="91440" tIns="45720" rIns="91440" bIns="45720" rtlCol="0">
            <a:normAutofit/>
          </a:bodyPr>
          <a:lstStyle/>
          <a:p>
            <a:pPr marL="0" indent="0">
              <a:buNone/>
            </a:pPr>
            <a:r>
              <a:rPr lang="en-GB" sz="2400"/>
              <a:t>John loves to go swimming. He is supported to go to the local pool on a Friday morning. This helps John to keep fit and calm. We notice that when John goes to the pool he does not shout, and he smiles all the time he is in the pool. He also makes eye contact with other people in the pool. He swims 4-5 lengths and walks around the pool for the rest of the time.  He spends 40 minutes in the pool.</a:t>
            </a:r>
          </a:p>
        </p:txBody>
      </p:sp>
      <p:pic>
        <p:nvPicPr>
          <p:cNvPr id="7" name="Graphic 6" descr="Swim">
            <a:extLst>
              <a:ext uri="{FF2B5EF4-FFF2-40B4-BE49-F238E27FC236}">
                <a16:creationId xmlns:a16="http://schemas.microsoft.com/office/drawing/2014/main" id="{24089390-4FA0-3340-A2B3-63D9B5A1CA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5330" y="2105470"/>
            <a:ext cx="3217333" cy="3217333"/>
          </a:xfrm>
          <a:prstGeom prst="rect">
            <a:avLst/>
          </a:prstGeom>
        </p:spPr>
      </p:pic>
      <p:sp>
        <p:nvSpPr>
          <p:cNvPr id="5" name="Title 4">
            <a:extLst>
              <a:ext uri="{FF2B5EF4-FFF2-40B4-BE49-F238E27FC236}">
                <a16:creationId xmlns:a16="http://schemas.microsoft.com/office/drawing/2014/main" id="{28994894-3266-918F-F31F-1D1F4F148518}"/>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491215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46FF7-498C-B298-6F1F-815AA614440D}"/>
              </a:ext>
            </a:extLst>
          </p:cNvPr>
          <p:cNvSpPr>
            <a:spLocks noGrp="1"/>
          </p:cNvSpPr>
          <p:nvPr>
            <p:ph idx="1"/>
          </p:nvPr>
        </p:nvSpPr>
        <p:spPr>
          <a:xfrm>
            <a:off x="558800" y="721360"/>
            <a:ext cx="6976530" cy="5285124"/>
          </a:xfrm>
        </p:spPr>
        <p:txBody>
          <a:bodyPr vert="horz" lIns="91440" tIns="45720" rIns="91440" bIns="45720" rtlCol="0">
            <a:normAutofit/>
          </a:bodyPr>
          <a:lstStyle/>
          <a:p>
            <a:pPr marL="0" indent="0">
              <a:buNone/>
            </a:pPr>
            <a:r>
              <a:rPr lang="en-GB" sz="2400"/>
              <a:t>John loves to go swimming.  He is supported to go the local pool on a Friday morning. This helps John to keep fit and calm. We notice that when John goes to the pool he does not shout, and he smiles all the time he is in the pool. He also makes eye contact with other people in the pool. He swims 4-5 lengths and walks around the pool for the rest of the time.  He usually spends 40 minutes in the pool. After the swim John continues to smile and his behavioural ticks are much less apparent for the rest of the day.</a:t>
            </a:r>
          </a:p>
          <a:p>
            <a:pPr marL="0" indent="0">
              <a:buNone/>
            </a:pPr>
            <a:endParaRPr lang="en-GB" sz="2400"/>
          </a:p>
          <a:p>
            <a:pPr marL="0" indent="0">
              <a:buNone/>
            </a:pPr>
            <a:r>
              <a:rPr lang="en-GB" sz="2400"/>
              <a:t>We noticed in the last month or so that some of the other regular swimmers have said hello to John and he smiles back at them. He is becoming part of the local swimming community.</a:t>
            </a:r>
          </a:p>
        </p:txBody>
      </p:sp>
      <p:pic>
        <p:nvPicPr>
          <p:cNvPr id="7" name="Graphic 6" descr="Swim">
            <a:extLst>
              <a:ext uri="{FF2B5EF4-FFF2-40B4-BE49-F238E27FC236}">
                <a16:creationId xmlns:a16="http://schemas.microsoft.com/office/drawing/2014/main" id="{24089390-4FA0-3340-A2B3-63D9B5A1CA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5330" y="2105470"/>
            <a:ext cx="3217333" cy="3217333"/>
          </a:xfrm>
          <a:prstGeom prst="rect">
            <a:avLst/>
          </a:prstGeom>
        </p:spPr>
      </p:pic>
    </p:spTree>
    <p:extLst>
      <p:ext uri="{BB962C8B-B14F-4D97-AF65-F5344CB8AC3E}">
        <p14:creationId xmlns:p14="http://schemas.microsoft.com/office/powerpoint/2010/main" val="4038124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D81DDD-0723-EA88-C9BC-2B7C05650788}"/>
              </a:ext>
            </a:extLst>
          </p:cNvPr>
          <p:cNvSpPr>
            <a:spLocks noGrp="1"/>
          </p:cNvSpPr>
          <p:nvPr>
            <p:ph type="title"/>
          </p:nvPr>
        </p:nvSpPr>
        <p:spPr>
          <a:xfrm>
            <a:off x="686834" y="1153572"/>
            <a:ext cx="3200400" cy="4461163"/>
          </a:xfrm>
        </p:spPr>
        <p:txBody>
          <a:bodyPr>
            <a:normAutofit/>
          </a:bodyPr>
          <a:lstStyle/>
          <a:p>
            <a:r>
              <a:rPr lang="en-GB" b="1">
                <a:solidFill>
                  <a:srgbClr val="FFFFFF"/>
                </a:solidFill>
              </a:rPr>
              <a:t>Having a go…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5B79CAB-924D-66E2-6D86-39D76F28AEAD}"/>
              </a:ext>
            </a:extLst>
          </p:cNvPr>
          <p:cNvSpPr>
            <a:spLocks noGrp="1"/>
          </p:cNvSpPr>
          <p:nvPr>
            <p:ph idx="1"/>
          </p:nvPr>
        </p:nvSpPr>
        <p:spPr>
          <a:xfrm>
            <a:off x="4447308" y="591344"/>
            <a:ext cx="6906491" cy="5585619"/>
          </a:xfrm>
        </p:spPr>
        <p:txBody>
          <a:bodyPr anchor="ctr">
            <a:normAutofit/>
          </a:bodyPr>
          <a:lstStyle/>
          <a:p>
            <a:r>
              <a:rPr lang="en-GB"/>
              <a:t>Review one of the support plans (or daily recordings) using the criteria described:</a:t>
            </a:r>
          </a:p>
          <a:p>
            <a:pPr>
              <a:buFontTx/>
              <a:buChar char="-"/>
            </a:pPr>
            <a:r>
              <a:rPr lang="en-GB"/>
              <a:t>What are you noticing is already there?</a:t>
            </a:r>
            <a:endParaRPr lang="en-GB">
              <a:cs typeface="Calibri"/>
            </a:endParaRPr>
          </a:p>
          <a:p>
            <a:pPr>
              <a:buFontTx/>
              <a:buChar char="-"/>
            </a:pPr>
            <a:r>
              <a:rPr lang="en-GB"/>
              <a:t>What are the areas for development?</a:t>
            </a:r>
            <a:endParaRPr lang="en-GB">
              <a:cs typeface="Calibri"/>
            </a:endParaRPr>
          </a:p>
          <a:p>
            <a:pPr>
              <a:buFontTx/>
              <a:buChar char="-"/>
            </a:pPr>
            <a:r>
              <a:rPr lang="en-GB"/>
              <a:t>How might you work with the team on this?</a:t>
            </a:r>
            <a:endParaRPr lang="en-GB">
              <a:cs typeface="Calibri"/>
            </a:endParaRPr>
          </a:p>
        </p:txBody>
      </p:sp>
    </p:spTree>
    <p:extLst>
      <p:ext uri="{BB962C8B-B14F-4D97-AF65-F5344CB8AC3E}">
        <p14:creationId xmlns:p14="http://schemas.microsoft.com/office/powerpoint/2010/main" val="891975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D81DDD-0723-EA88-C9BC-2B7C05650788}"/>
              </a:ext>
            </a:extLst>
          </p:cNvPr>
          <p:cNvSpPr>
            <a:spLocks noGrp="1"/>
          </p:cNvSpPr>
          <p:nvPr>
            <p:ph type="title"/>
          </p:nvPr>
        </p:nvSpPr>
        <p:spPr>
          <a:xfrm>
            <a:off x="686834" y="1153572"/>
            <a:ext cx="3200400" cy="4461163"/>
          </a:xfrm>
        </p:spPr>
        <p:txBody>
          <a:bodyPr>
            <a:normAutofit/>
          </a:bodyPr>
          <a:lstStyle/>
          <a:p>
            <a:r>
              <a:rPr lang="en-GB" b="1">
                <a:solidFill>
                  <a:srgbClr val="FFFFFF"/>
                </a:solidFill>
              </a:rPr>
              <a:t>Having a go…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5B79CAB-924D-66E2-6D86-39D76F28AEAD}"/>
              </a:ext>
            </a:extLst>
          </p:cNvPr>
          <p:cNvSpPr>
            <a:spLocks noGrp="1"/>
          </p:cNvSpPr>
          <p:nvPr>
            <p:ph idx="1"/>
          </p:nvPr>
        </p:nvSpPr>
        <p:spPr>
          <a:xfrm>
            <a:off x="4447308" y="591344"/>
            <a:ext cx="6906491" cy="5585619"/>
          </a:xfrm>
        </p:spPr>
        <p:txBody>
          <a:bodyPr anchor="ctr">
            <a:normAutofit/>
          </a:bodyPr>
          <a:lstStyle/>
          <a:p>
            <a:r>
              <a:rPr lang="en-GB" dirty="0"/>
              <a:t>Write up a description of yesterday afternoon either for yourself or the person you support</a:t>
            </a:r>
          </a:p>
          <a:p>
            <a:endParaRPr lang="en-GB" dirty="0"/>
          </a:p>
          <a:p>
            <a:r>
              <a:rPr lang="en-GB" dirty="0">
                <a:cs typeface="Calibri"/>
              </a:rPr>
              <a:t>Use the above criteria to think about how you would describe your afternoon</a:t>
            </a:r>
          </a:p>
        </p:txBody>
      </p:sp>
    </p:spTree>
    <p:extLst>
      <p:ext uri="{BB962C8B-B14F-4D97-AF65-F5344CB8AC3E}">
        <p14:creationId xmlns:p14="http://schemas.microsoft.com/office/powerpoint/2010/main" val="1349323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557</Words>
  <Application>Microsoft Macintosh PowerPoint</Application>
  <PresentationFormat>Widescreen</PresentationFormat>
  <Paragraphs>37</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Core criteria for meaningful recording…</vt:lpstr>
      <vt:lpstr>PowerPoint Presentation</vt:lpstr>
      <vt:lpstr>PowerPoint Presentation</vt:lpstr>
      <vt:lpstr>PowerPoint Presentation</vt:lpstr>
      <vt:lpstr>PowerPoint Presentation</vt:lpstr>
      <vt:lpstr>Having a go…</vt:lpstr>
      <vt:lpstr>Having a 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Core criteria for recording on outcomes Meaningful and measurable research project</dc:title>
  <dc:creator>Julie Gardner</dc:creator>
  <cp:lastModifiedBy>emma_miller</cp:lastModifiedBy>
  <cp:revision>3</cp:revision>
  <cp:lastPrinted>2023-01-09T09:59:06Z</cp:lastPrinted>
  <dcterms:created xsi:type="dcterms:W3CDTF">2019-05-13T09:50:07Z</dcterms:created>
  <dcterms:modified xsi:type="dcterms:W3CDTF">2023-06-07T11:21:21Z</dcterms:modified>
</cp:coreProperties>
</file>